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5" r:id="rId7"/>
    <p:sldMasterId id="2147483687" r:id="rId8"/>
    <p:sldMasterId id="2147483694" r:id="rId9"/>
  </p:sldMasterIdLst>
  <p:notesMasterIdLst>
    <p:notesMasterId r:id="rId29"/>
  </p:notesMasterIdLst>
  <p:handoutMasterIdLst>
    <p:handoutMasterId r:id="rId30"/>
  </p:handoutMasterIdLst>
  <p:sldIdLst>
    <p:sldId id="294" r:id="rId10"/>
    <p:sldId id="331" r:id="rId11"/>
    <p:sldId id="295" r:id="rId12"/>
    <p:sldId id="299" r:id="rId13"/>
    <p:sldId id="330" r:id="rId14"/>
    <p:sldId id="329" r:id="rId15"/>
    <p:sldId id="298" r:id="rId16"/>
    <p:sldId id="328" r:id="rId17"/>
    <p:sldId id="296" r:id="rId18"/>
    <p:sldId id="301" r:id="rId19"/>
    <p:sldId id="326" r:id="rId20"/>
    <p:sldId id="324" r:id="rId21"/>
    <p:sldId id="323" r:id="rId22"/>
    <p:sldId id="321" r:id="rId23"/>
    <p:sldId id="303" r:id="rId24"/>
    <p:sldId id="327" r:id="rId25"/>
    <p:sldId id="315" r:id="rId26"/>
    <p:sldId id="316" r:id="rId27"/>
    <p:sldId id="3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A6F5BA-2A9A-492C-A17A-D38ACC13B9E3}">
          <p14:sldIdLst>
            <p14:sldId id="294"/>
            <p14:sldId id="331"/>
            <p14:sldId id="295"/>
            <p14:sldId id="299"/>
            <p14:sldId id="330"/>
            <p14:sldId id="329"/>
            <p14:sldId id="298"/>
            <p14:sldId id="328"/>
            <p14:sldId id="296"/>
            <p14:sldId id="301"/>
            <p14:sldId id="326"/>
            <p14:sldId id="324"/>
            <p14:sldId id="323"/>
            <p14:sldId id="321"/>
            <p14:sldId id="303"/>
            <p14:sldId id="327"/>
            <p14:sldId id="315"/>
            <p14:sldId id="316"/>
            <p14:sldId id="30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James, Chelsae" initials="GC" lastIdx="16" clrIdx="0">
    <p:extLst>
      <p:ext uri="{19B8F6BF-5375-455C-9EA6-DF929625EA0E}">
        <p15:presenceInfo xmlns:p15="http://schemas.microsoft.com/office/powerpoint/2012/main" userId="S::Chelsae.Gill-James@wsp.com::ae3949be-4b2a-44aa-89db-a6854bc6af59" providerId="AD"/>
      </p:ext>
    </p:extLst>
  </p:cmAuthor>
  <p:cmAuthor id="2" name="Ritzler, Emily E." initials="REE" lastIdx="18" clrIdx="1">
    <p:extLst>
      <p:ext uri="{19B8F6BF-5375-455C-9EA6-DF929625EA0E}">
        <p15:presenceInfo xmlns:p15="http://schemas.microsoft.com/office/powerpoint/2012/main" userId="S::Emily.Ritzler@wsp.com::dcaa495e-3b25-4bf0-b743-e8b5858d95a9" providerId="AD"/>
      </p:ext>
    </p:extLst>
  </p:cmAuthor>
  <p:cmAuthor id="3" name="Dias, Glenda" initials="DG" lastIdx="8" clrIdx="2">
    <p:extLst>
      <p:ext uri="{19B8F6BF-5375-455C-9EA6-DF929625EA0E}">
        <p15:presenceInfo xmlns:p15="http://schemas.microsoft.com/office/powerpoint/2012/main" userId="S::Glenda.Dias@wsp.com::cef17144-3bb0-4278-831b-2428f5be64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CC"/>
    <a:srgbClr val="FF7500"/>
    <a:srgbClr val="453F45"/>
    <a:srgbClr val="E6E6E6"/>
    <a:srgbClr val="D9D9D9"/>
    <a:srgbClr val="BCB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6622" autoAdjust="0"/>
  </p:normalViewPr>
  <p:slideViewPr>
    <p:cSldViewPr snapToGrid="0">
      <p:cViewPr varScale="1">
        <p:scale>
          <a:sx n="39" d="100"/>
          <a:sy n="39" d="100"/>
        </p:scale>
        <p:origin x="14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859391040465682"/>
          <c:y val="0.24116496691330155"/>
          <c:w val="0.55041337157663828"/>
          <c:h val="0.68266278733744012"/>
        </c:manualLayout>
      </c:layout>
      <c:doughnutChart>
        <c:varyColors val="1"/>
        <c:ser>
          <c:idx val="0"/>
          <c:order val="0"/>
          <c:tx>
            <c:strRef>
              <c:f>Sheet1!$B$1</c:f>
              <c:strCache>
                <c:ptCount val="1"/>
                <c:pt idx="0">
                  <c:v>Households/Vehicles</c:v>
                </c:pt>
              </c:strCache>
            </c:strRef>
          </c:tx>
          <c:spPr>
            <a:solidFill>
              <a:schemeClr val="bg2"/>
            </a:solidFill>
            <a:ln w="28575"/>
          </c:spPr>
          <c:dPt>
            <c:idx val="0"/>
            <c:bubble3D val="0"/>
            <c:spPr>
              <a:solidFill>
                <a:schemeClr val="accent3"/>
              </a:solidFill>
              <a:ln w="28575">
                <a:solidFill>
                  <a:schemeClr val="lt1"/>
                </a:solidFill>
              </a:ln>
              <a:effectLst/>
            </c:spPr>
            <c:extLst>
              <c:ext xmlns:c16="http://schemas.microsoft.com/office/drawing/2014/chart" uri="{C3380CC4-5D6E-409C-BE32-E72D297353CC}">
                <c16:uniqueId val="{00000001-7855-4BDE-A74C-1418B3681D42}"/>
              </c:ext>
            </c:extLst>
          </c:dPt>
          <c:dPt>
            <c:idx val="1"/>
            <c:bubble3D val="0"/>
            <c:spPr>
              <a:solidFill>
                <a:schemeClr val="accent1"/>
              </a:solidFill>
              <a:ln w="28575">
                <a:solidFill>
                  <a:schemeClr val="lt1"/>
                </a:solidFill>
              </a:ln>
              <a:effectLst/>
            </c:spPr>
            <c:extLst>
              <c:ext xmlns:c16="http://schemas.microsoft.com/office/drawing/2014/chart" uri="{C3380CC4-5D6E-409C-BE32-E72D297353CC}">
                <c16:uniqueId val="{00000003-7855-4BDE-A74C-1418B3681D42}"/>
              </c:ext>
            </c:extLst>
          </c:dPt>
          <c:dLbls>
            <c:dLbl>
              <c:idx val="0"/>
              <c:layout>
                <c:manualLayout>
                  <c:x val="0.16114312466861444"/>
                  <c:y val="-0.48919380652049227"/>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020376899515986"/>
                      <c:h val="0.25243655086067524"/>
                    </c:manualLayout>
                  </c15:layout>
                </c:ext>
                <c:ext xmlns:c16="http://schemas.microsoft.com/office/drawing/2014/chart" uri="{C3380CC4-5D6E-409C-BE32-E72D297353CC}">
                  <c16:uniqueId val="{00000001-7855-4BDE-A74C-1418B3681D42}"/>
                </c:ext>
              </c:extLst>
            </c:dLbl>
            <c:dLbl>
              <c:idx val="1"/>
              <c:layout>
                <c:manualLayout>
                  <c:x val="-0.19041240130880677"/>
                  <c:y val="-3.8189878873710233E-2"/>
                </c:manualLayout>
              </c:layout>
              <c:showLegendKey val="0"/>
              <c:showVal val="1"/>
              <c:showCatName val="1"/>
              <c:showSerName val="0"/>
              <c:showPercent val="0"/>
              <c:showBubbleSize val="0"/>
              <c:extLst>
                <c:ext xmlns:c15="http://schemas.microsoft.com/office/drawing/2012/chart" uri="{CE6537A1-D6FC-4f65-9D91-7224C49458BB}">
                  <c15:layout>
                    <c:manualLayout>
                      <c:w val="0.26618872996455112"/>
                      <c:h val="0.22123790129103829"/>
                    </c:manualLayout>
                  </c15:layout>
                </c:ext>
                <c:ext xmlns:c16="http://schemas.microsoft.com/office/drawing/2014/chart" uri="{C3380CC4-5D6E-409C-BE32-E72D297353CC}">
                  <c16:uniqueId val="{00000003-7855-4BDE-A74C-1418B3681D4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Lindbergh Station</c:v>
                </c:pt>
                <c:pt idx="1">
                  <c:v>Doraville Station</c:v>
                </c:pt>
              </c:strCache>
            </c:strRef>
          </c:cat>
          <c:val>
            <c:numRef>
              <c:f>Sheet1!$B$2:$B$3</c:f>
              <c:numCache>
                <c:formatCode>0%</c:formatCode>
                <c:ptCount val="2"/>
                <c:pt idx="0">
                  <c:v>0.75</c:v>
                </c:pt>
                <c:pt idx="1">
                  <c:v>0.15</c:v>
                </c:pt>
              </c:numCache>
            </c:numRef>
          </c:val>
          <c:extLst>
            <c:ext xmlns:c16="http://schemas.microsoft.com/office/drawing/2014/chart" uri="{C3380CC4-5D6E-409C-BE32-E72D297353CC}">
              <c16:uniqueId val="{00000004-7855-4BDE-A74C-1418B3681D4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74904603641539"/>
          <c:y val="0.19178836130651625"/>
          <c:w val="0.50641525252755959"/>
          <c:h val="0.67562132269739794"/>
        </c:manualLayout>
      </c:layout>
      <c:doughnutChart>
        <c:varyColors val="1"/>
        <c:ser>
          <c:idx val="0"/>
          <c:order val="0"/>
          <c:spPr>
            <a:solidFill>
              <a:schemeClr val="bg2"/>
            </a:solidFill>
            <a:ln w="28575"/>
          </c:spPr>
          <c:dPt>
            <c:idx val="0"/>
            <c:bubble3D val="0"/>
            <c:spPr>
              <a:solidFill>
                <a:schemeClr val="bg2"/>
              </a:solidFill>
              <a:ln w="28575">
                <a:solidFill>
                  <a:schemeClr val="lt1"/>
                </a:solidFill>
              </a:ln>
              <a:effectLst/>
            </c:spPr>
            <c:extLst>
              <c:ext xmlns:c16="http://schemas.microsoft.com/office/drawing/2014/chart" uri="{C3380CC4-5D6E-409C-BE32-E72D297353CC}">
                <c16:uniqueId val="{00000001-2BBE-441A-B22A-1FC86DEADF4E}"/>
              </c:ext>
            </c:extLst>
          </c:dPt>
          <c:dPt>
            <c:idx val="1"/>
            <c:bubble3D val="0"/>
            <c:spPr>
              <a:solidFill>
                <a:schemeClr val="accent3"/>
              </a:solidFill>
              <a:ln w="28575">
                <a:solidFill>
                  <a:schemeClr val="lt1"/>
                </a:solidFill>
              </a:ln>
              <a:effectLst/>
            </c:spPr>
            <c:extLst>
              <c:ext xmlns:c16="http://schemas.microsoft.com/office/drawing/2014/chart" uri="{C3380CC4-5D6E-409C-BE32-E72D297353CC}">
                <c16:uniqueId val="{00000003-2BBE-441A-B22A-1FC86DEADF4E}"/>
              </c:ext>
            </c:extLst>
          </c:dPt>
          <c:dPt>
            <c:idx val="2"/>
            <c:bubble3D val="0"/>
            <c:spPr>
              <a:solidFill>
                <a:schemeClr val="accent1"/>
              </a:solidFill>
              <a:ln w="28575">
                <a:solidFill>
                  <a:schemeClr val="lt1"/>
                </a:solidFill>
              </a:ln>
              <a:effectLst/>
            </c:spPr>
            <c:extLst>
              <c:ext xmlns:c16="http://schemas.microsoft.com/office/drawing/2014/chart" uri="{C3380CC4-5D6E-409C-BE32-E72D297353CC}">
                <c16:uniqueId val="{00000005-E29F-4E9B-91EF-3C9AE24095F5}"/>
              </c:ext>
            </c:extLst>
          </c:dPt>
          <c:dPt>
            <c:idx val="3"/>
            <c:bubble3D val="0"/>
            <c:spPr>
              <a:solidFill>
                <a:schemeClr val="bg2"/>
              </a:solidFill>
              <a:ln w="28575">
                <a:solidFill>
                  <a:schemeClr val="lt1"/>
                </a:solidFill>
              </a:ln>
              <a:effectLst/>
            </c:spPr>
            <c:extLst>
              <c:ext xmlns:c16="http://schemas.microsoft.com/office/drawing/2014/chart" uri="{C3380CC4-5D6E-409C-BE32-E72D297353CC}">
                <c16:uniqueId val="{00000006-E29F-4E9B-91EF-3C9AE24095F5}"/>
              </c:ext>
            </c:extLst>
          </c:dPt>
          <c:dLbls>
            <c:dLbl>
              <c:idx val="0"/>
              <c:layout>
                <c:manualLayout>
                  <c:x val="7.9974723497181585E-2"/>
                  <c:y val="-8.465116072389279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BBE-441A-B22A-1FC86DEADF4E}"/>
                </c:ext>
              </c:extLst>
            </c:dLbl>
            <c:dLbl>
              <c:idx val="1"/>
              <c:delete val="1"/>
              <c:extLst>
                <c:ext xmlns:c15="http://schemas.microsoft.com/office/drawing/2012/chart" uri="{CE6537A1-D6FC-4f65-9D91-7224C49458BB}"/>
                <c:ext xmlns:c16="http://schemas.microsoft.com/office/drawing/2014/chart" uri="{C3380CC4-5D6E-409C-BE32-E72D297353CC}">
                  <c16:uniqueId val="{00000003-2BBE-441A-B22A-1FC86DEADF4E}"/>
                </c:ext>
              </c:extLst>
            </c:dLbl>
            <c:dLbl>
              <c:idx val="2"/>
              <c:layout>
                <c:manualLayout>
                  <c:x val="-0.12747437273714116"/>
                  <c:y val="0.12693738441962579"/>
                </c:manualLayout>
              </c:layout>
              <c:showLegendKey val="0"/>
              <c:showVal val="1"/>
              <c:showCatName val="1"/>
              <c:showSerName val="0"/>
              <c:showPercent val="0"/>
              <c:showBubbleSize val="0"/>
              <c:extLst>
                <c:ext xmlns:c15="http://schemas.microsoft.com/office/drawing/2012/chart" uri="{CE6537A1-D6FC-4f65-9D91-7224C49458BB}">
                  <c15:layout>
                    <c:manualLayout>
                      <c:w val="0.30071304348988331"/>
                      <c:h val="0.20679082283195638"/>
                    </c:manualLayout>
                  </c15:layout>
                </c:ext>
                <c:ext xmlns:c16="http://schemas.microsoft.com/office/drawing/2014/chart" uri="{C3380CC4-5D6E-409C-BE32-E72D297353CC}">
                  <c16:uniqueId val="{00000005-E29F-4E9B-91EF-3C9AE24095F5}"/>
                </c:ext>
              </c:extLst>
            </c:dLbl>
            <c:dLbl>
              <c:idx val="3"/>
              <c:layout>
                <c:manualLayout>
                  <c:x val="0.35890520235051071"/>
                  <c:y val="0.29281962012515156"/>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589653262025268"/>
                      <c:h val="0.22767463222296147"/>
                    </c:manualLayout>
                  </c15:layout>
                </c:ext>
                <c:ext xmlns:c16="http://schemas.microsoft.com/office/drawing/2014/chart" uri="{C3380CC4-5D6E-409C-BE32-E72D297353CC}">
                  <c16:uniqueId val="{00000006-E29F-4E9B-91EF-3C9AE24095F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Sheet1!$A$1:$A$4</c:f>
              <c:strCache>
                <c:ptCount val="4"/>
                <c:pt idx="0">
                  <c:v> </c:v>
                </c:pt>
                <c:pt idx="1">
                  <c:v>No Vehicles</c:v>
                </c:pt>
                <c:pt idx="2">
                  <c:v>1-2 Vehicles</c:v>
                </c:pt>
                <c:pt idx="3">
                  <c:v>3 or more Vehicles</c:v>
                </c:pt>
              </c:strCache>
            </c:strRef>
          </c:cat>
          <c:val>
            <c:numRef>
              <c:f>Sheet1!$B$1:$B$4</c:f>
              <c:numCache>
                <c:formatCode>0%</c:formatCode>
                <c:ptCount val="4"/>
                <c:pt idx="0" formatCode="General">
                  <c:v>0</c:v>
                </c:pt>
                <c:pt idx="1">
                  <c:v>0.439</c:v>
                </c:pt>
                <c:pt idx="2">
                  <c:v>0.51900000000000002</c:v>
                </c:pt>
                <c:pt idx="3">
                  <c:v>0.04</c:v>
                </c:pt>
              </c:numCache>
            </c:numRef>
          </c:val>
          <c:extLst>
            <c:ext xmlns:c16="http://schemas.microsoft.com/office/drawing/2014/chart" uri="{C3380CC4-5D6E-409C-BE32-E72D297353CC}">
              <c16:uniqueId val="{00000004-2BBE-441A-B22A-1FC86DEADF4E}"/>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34234733145914"/>
          <c:y val="0.26246540444473793"/>
          <c:w val="0.6634947559556007"/>
          <c:h val="0.7375347146929041"/>
        </c:manualLayout>
      </c:layout>
      <c:doughnutChart>
        <c:varyColors val="1"/>
        <c:ser>
          <c:idx val="0"/>
          <c:order val="0"/>
          <c:tx>
            <c:strRef>
              <c:f>Sheet1!$B$1</c:f>
              <c:strCache>
                <c:ptCount val="1"/>
                <c:pt idx="0">
                  <c:v>Sales</c:v>
                </c:pt>
              </c:strCache>
            </c:strRef>
          </c:tx>
          <c:spPr>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C05F-4A01-9C76-AD31C3E5A111}"/>
              </c:ext>
            </c:extLst>
          </c:dPt>
          <c:dPt>
            <c:idx val="1"/>
            <c:bubble3D val="0"/>
            <c:spPr>
              <a:solidFill>
                <a:srgbClr val="FFC000"/>
              </a:solidFill>
              <a:ln w="28575">
                <a:solidFill>
                  <a:schemeClr val="lt1"/>
                </a:solidFill>
              </a:ln>
              <a:effectLst/>
            </c:spPr>
            <c:extLst>
              <c:ext xmlns:c16="http://schemas.microsoft.com/office/drawing/2014/chart" uri="{C3380CC4-5D6E-409C-BE32-E72D297353CC}">
                <c16:uniqueId val="{00000003-C05F-4A01-9C76-AD31C3E5A111}"/>
              </c:ext>
            </c:extLst>
          </c:dPt>
          <c:dLbls>
            <c:dLbl>
              <c:idx val="0"/>
              <c:delete val="1"/>
              <c:extLst>
                <c:ext xmlns:c15="http://schemas.microsoft.com/office/drawing/2012/chart" uri="{CE6537A1-D6FC-4f65-9D91-7224C49458BB}">
                  <c15:layout>
                    <c:manualLayout>
                      <c:w val="0.43535689319683213"/>
                      <c:h val="0.19784462125088725"/>
                    </c:manualLayout>
                  </c15:layout>
                </c:ext>
                <c:ext xmlns:c16="http://schemas.microsoft.com/office/drawing/2014/chart" uri="{C3380CC4-5D6E-409C-BE32-E72D297353CC}">
                  <c16:uniqueId val="{00000001-C05F-4A01-9C76-AD31C3E5A111}"/>
                </c:ext>
              </c:extLst>
            </c:dLbl>
            <c:dLbl>
              <c:idx val="1"/>
              <c:layout>
                <c:manualLayout>
                  <c:x val="-0.29850797358773562"/>
                  <c:y val="-8.0832721342154559E-4"/>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743148463656018"/>
                      <c:h val="0.24151893057779389"/>
                    </c:manualLayout>
                  </c15:layout>
                </c:ext>
                <c:ext xmlns:c16="http://schemas.microsoft.com/office/drawing/2014/chart" uri="{C3380CC4-5D6E-409C-BE32-E72D297353CC}">
                  <c16:uniqueId val="{00000003-C05F-4A01-9C76-AD31C3E5A11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Income &lt;$50K</c:v>
                </c:pt>
                <c:pt idx="1">
                  <c:v>Income &gt;$50K</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C05F-4A01-9C76-AD31C3E5A11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64361099134807"/>
          <c:y val="0.13570569844884112"/>
          <c:w val="0.49139220932489069"/>
          <c:h val="0.84651933739265983"/>
        </c:manualLayout>
      </c:layout>
      <c:doughnutChart>
        <c:varyColors val="1"/>
        <c:ser>
          <c:idx val="0"/>
          <c:order val="0"/>
          <c:tx>
            <c:strRef>
              <c:f>Sheet1!$B$1</c:f>
              <c:strCache>
                <c:ptCount val="1"/>
                <c:pt idx="0">
                  <c:v>Sales</c:v>
                </c:pt>
              </c:strCache>
            </c:strRef>
          </c:tx>
          <c:spPr>
            <a:ln w="28575"/>
          </c:spPr>
          <c:explosion val="4"/>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4837-450F-9AE2-FDE96FAF0A6A}"/>
              </c:ext>
            </c:extLst>
          </c:dPt>
          <c:dPt>
            <c:idx val="1"/>
            <c:bubble3D val="0"/>
            <c:explosion val="0"/>
            <c:spPr>
              <a:solidFill>
                <a:schemeClr val="accent3"/>
              </a:solidFill>
              <a:ln w="28575">
                <a:solidFill>
                  <a:schemeClr val="lt1"/>
                </a:solidFill>
              </a:ln>
              <a:effectLst/>
            </c:spPr>
            <c:extLst>
              <c:ext xmlns:c16="http://schemas.microsoft.com/office/drawing/2014/chart" uri="{C3380CC4-5D6E-409C-BE32-E72D297353CC}">
                <c16:uniqueId val="{00000003-4837-450F-9AE2-FDE96FAF0A6A}"/>
              </c:ext>
            </c:extLst>
          </c:dPt>
          <c:dPt>
            <c:idx val="2"/>
            <c:bubble3D val="0"/>
            <c:explosion val="0"/>
            <c:spPr>
              <a:solidFill>
                <a:schemeClr val="bg2"/>
              </a:solidFill>
              <a:ln w="28575">
                <a:solidFill>
                  <a:schemeClr val="lt1"/>
                </a:solidFill>
              </a:ln>
              <a:effectLst/>
            </c:spPr>
            <c:extLst>
              <c:ext xmlns:c16="http://schemas.microsoft.com/office/drawing/2014/chart" uri="{C3380CC4-5D6E-409C-BE32-E72D297353CC}">
                <c16:uniqueId val="{00000005-FB76-4702-8C6D-468C7A50CCD2}"/>
              </c:ext>
            </c:extLst>
          </c:dPt>
          <c:dLbls>
            <c:dLbl>
              <c:idx val="0"/>
              <c:delete val="1"/>
              <c:extLst>
                <c:ext xmlns:c15="http://schemas.microsoft.com/office/drawing/2012/chart" uri="{CE6537A1-D6FC-4f65-9D91-7224C49458BB}">
                  <c15:layout>
                    <c:manualLayout>
                      <c:w val="0.25190679324179438"/>
                      <c:h val="0.24638455595301706"/>
                    </c:manualLayout>
                  </c15:layout>
                </c:ext>
                <c:ext xmlns:c16="http://schemas.microsoft.com/office/drawing/2014/chart" uri="{C3380CC4-5D6E-409C-BE32-E72D297353CC}">
                  <c16:uniqueId val="{00000001-4837-450F-9AE2-FDE96FAF0A6A}"/>
                </c:ext>
              </c:extLst>
            </c:dLbl>
            <c:dLbl>
              <c:idx val="1"/>
              <c:layout>
                <c:manualLayout>
                  <c:x val="-0.24897670306294184"/>
                  <c:y val="-0.24911099312109508"/>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564317721015471"/>
                      <c:h val="0.23245638417399664"/>
                    </c:manualLayout>
                  </c15:layout>
                </c:ext>
                <c:ext xmlns:c16="http://schemas.microsoft.com/office/drawing/2014/chart" uri="{C3380CC4-5D6E-409C-BE32-E72D297353CC}">
                  <c16:uniqueId val="{00000003-4837-450F-9AE2-FDE96FAF0A6A}"/>
                </c:ext>
              </c:extLst>
            </c:dLbl>
            <c:dLbl>
              <c:idx val="2"/>
              <c:layout>
                <c:manualLayout>
                  <c:x val="-0.2088957628057409"/>
                  <c:y val="-5.7980881698899506E-2"/>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8607755551126027"/>
                      <c:h val="0.14072256314665496"/>
                    </c:manualLayout>
                  </c15:layout>
                </c:ext>
                <c:ext xmlns:c16="http://schemas.microsoft.com/office/drawing/2014/chart" uri="{C3380CC4-5D6E-409C-BE32-E72D297353CC}">
                  <c16:uniqueId val="{00000005-FB76-4702-8C6D-468C7A50CCD2}"/>
                </c:ext>
              </c:extLst>
            </c:dLbl>
            <c:spPr>
              <a:noFill/>
              <a:ln>
                <a:noFill/>
              </a:ln>
              <a:effectLst/>
            </c:spPr>
            <c:txPr>
              <a:bodyPr rot="0" spcFirstLastPara="1" vertOverflow="ellipsis" vert="horz" wrap="square" lIns="38100" tIns="19050" rIns="38100" bIns="19050" anchor="ctr" anchorCtr="0">
                <a:sp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Home-based work</c:v>
                </c:pt>
                <c:pt idx="1">
                  <c:v>Home-based other</c:v>
                </c:pt>
                <c:pt idx="2">
                  <c:v>Not Specified</c:v>
                </c:pt>
              </c:strCache>
            </c:strRef>
          </c:cat>
          <c:val>
            <c:numRef>
              <c:f>Sheet1!$B$2:$B$4</c:f>
              <c:numCache>
                <c:formatCode>0%</c:formatCode>
                <c:ptCount val="3"/>
                <c:pt idx="0">
                  <c:v>0.3</c:v>
                </c:pt>
                <c:pt idx="1">
                  <c:v>0.64</c:v>
                </c:pt>
                <c:pt idx="2">
                  <c:v>0.06</c:v>
                </c:pt>
              </c:numCache>
            </c:numRef>
          </c:val>
          <c:extLst>
            <c:ext xmlns:c16="http://schemas.microsoft.com/office/drawing/2014/chart" uri="{C3380CC4-5D6E-409C-BE32-E72D297353CC}">
              <c16:uniqueId val="{00000004-4837-450F-9AE2-FDE96FAF0A6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2376251674076"/>
          <c:y val="0.20976358979217541"/>
          <c:w val="0.51217749159637782"/>
          <c:h val="0.70595030831906269"/>
        </c:manualLayout>
      </c:layout>
      <c:doughnutChart>
        <c:varyColors val="1"/>
        <c:ser>
          <c:idx val="0"/>
          <c:order val="0"/>
          <c:tx>
            <c:strRef>
              <c:f>Sheet1!$B$1</c:f>
              <c:strCache>
                <c:ptCount val="1"/>
                <c:pt idx="0">
                  <c:v>Transit Rider Age (Out of X riders)</c:v>
                </c:pt>
              </c:strCache>
            </c:strRef>
          </c:tx>
          <c:spPr>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982A-4C09-953B-25D660ABBEE5}"/>
              </c:ext>
            </c:extLst>
          </c:dPt>
          <c:dPt>
            <c:idx val="1"/>
            <c:bubble3D val="0"/>
            <c:spPr>
              <a:solidFill>
                <a:schemeClr val="bg2"/>
              </a:solidFill>
              <a:ln w="28575">
                <a:solidFill>
                  <a:schemeClr val="lt1"/>
                </a:solidFill>
              </a:ln>
              <a:effectLst/>
            </c:spPr>
            <c:extLst>
              <c:ext xmlns:c16="http://schemas.microsoft.com/office/drawing/2014/chart" uri="{C3380CC4-5D6E-409C-BE32-E72D297353CC}">
                <c16:uniqueId val="{00000003-982A-4C09-953B-25D660ABBEE5}"/>
              </c:ext>
            </c:extLst>
          </c:dPt>
          <c:dPt>
            <c:idx val="2"/>
            <c:bubble3D val="0"/>
            <c:spPr>
              <a:solidFill>
                <a:schemeClr val="accent3"/>
              </a:solidFill>
              <a:ln w="28575">
                <a:solidFill>
                  <a:schemeClr val="lt1"/>
                </a:solidFill>
              </a:ln>
              <a:effectLst/>
            </c:spPr>
            <c:extLst>
              <c:ext xmlns:c16="http://schemas.microsoft.com/office/drawing/2014/chart" uri="{C3380CC4-5D6E-409C-BE32-E72D297353CC}">
                <c16:uniqueId val="{00000005-982A-4C09-953B-25D660ABBEE5}"/>
              </c:ext>
            </c:extLst>
          </c:dPt>
          <c:dPt>
            <c:idx val="3"/>
            <c:bubble3D val="0"/>
            <c:spPr>
              <a:solidFill>
                <a:schemeClr val="accent4"/>
              </a:solidFill>
              <a:ln w="28575">
                <a:solidFill>
                  <a:schemeClr val="lt1"/>
                </a:solidFill>
              </a:ln>
              <a:effectLst/>
            </c:spPr>
            <c:extLst>
              <c:ext xmlns:c16="http://schemas.microsoft.com/office/drawing/2014/chart" uri="{C3380CC4-5D6E-409C-BE32-E72D297353CC}">
                <c16:uniqueId val="{00000007-982A-4C09-953B-25D660ABBEE5}"/>
              </c:ext>
            </c:extLst>
          </c:dPt>
          <c:dLbls>
            <c:dLbl>
              <c:idx val="0"/>
              <c:layout>
                <c:manualLayout>
                  <c:x val="0.15656655245032969"/>
                  <c:y val="-1.5203377841708854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2337808366864057"/>
                      <c:h val="0.21871586188582801"/>
                    </c:manualLayout>
                  </c15:layout>
                </c:ext>
                <c:ext xmlns:c16="http://schemas.microsoft.com/office/drawing/2014/chart" uri="{C3380CC4-5D6E-409C-BE32-E72D297353CC}">
                  <c16:uniqueId val="{00000001-982A-4C09-953B-25D660ABBEE5}"/>
                </c:ext>
              </c:extLst>
            </c:dLbl>
            <c:dLbl>
              <c:idx val="1"/>
              <c:layout>
                <c:manualLayout>
                  <c:x val="0.16363650612197017"/>
                  <c:y val="3.382480935262657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127258399298904"/>
                      <c:h val="0.21807869250459608"/>
                    </c:manualLayout>
                  </c15:layout>
                </c:ext>
                <c:ext xmlns:c16="http://schemas.microsoft.com/office/drawing/2014/chart" uri="{C3380CC4-5D6E-409C-BE32-E72D297353CC}">
                  <c16:uniqueId val="{00000003-982A-4C09-953B-25D660ABBEE5}"/>
                </c:ext>
              </c:extLst>
            </c:dLbl>
            <c:dLbl>
              <c:idx val="2"/>
              <c:delete val="1"/>
              <c:extLst>
                <c:ext xmlns:c15="http://schemas.microsoft.com/office/drawing/2012/chart" uri="{CE6537A1-D6FC-4f65-9D91-7224C49458BB}">
                  <c15:layout>
                    <c:manualLayout>
                      <c:w val="0.28492960272621282"/>
                      <c:h val="0.23174272006041757"/>
                    </c:manualLayout>
                  </c15:layout>
                </c:ext>
                <c:ext xmlns:c16="http://schemas.microsoft.com/office/drawing/2014/chart" uri="{C3380CC4-5D6E-409C-BE32-E72D297353CC}">
                  <c16:uniqueId val="{00000005-982A-4C09-953B-25D660ABBEE5}"/>
                </c:ext>
              </c:extLst>
            </c:dLbl>
            <c:dLbl>
              <c:idx val="3"/>
              <c:layout>
                <c:manualLayout>
                  <c:x val="-0.24861991141394846"/>
                  <c:y val="-4.686646200399358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5550596951334856"/>
                      <c:h val="0.14912660644071674"/>
                    </c:manualLayout>
                  </c15:layout>
                </c:ext>
                <c:ext xmlns:c16="http://schemas.microsoft.com/office/drawing/2014/chart" uri="{C3380CC4-5D6E-409C-BE32-E72D297353CC}">
                  <c16:uniqueId val="{00000007-982A-4C09-953B-25D660ABBEE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53F45"/>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Under 25 yrs.</c:v>
                </c:pt>
                <c:pt idx="1">
                  <c:v>25-34 yrs.</c:v>
                </c:pt>
                <c:pt idx="2">
                  <c:v>35-64 yrs.</c:v>
                </c:pt>
                <c:pt idx="3">
                  <c:v>65+ yrs.</c:v>
                </c:pt>
              </c:strCache>
            </c:strRef>
          </c:cat>
          <c:val>
            <c:numRef>
              <c:f>Sheet1!$B$2:$B$5</c:f>
              <c:numCache>
                <c:formatCode>0%</c:formatCode>
                <c:ptCount val="4"/>
                <c:pt idx="0">
                  <c:v>0.16400000000000001</c:v>
                </c:pt>
                <c:pt idx="1">
                  <c:v>0.30099999999999999</c:v>
                </c:pt>
                <c:pt idx="2">
                  <c:v>0.51100000000000001</c:v>
                </c:pt>
                <c:pt idx="3">
                  <c:v>0.04</c:v>
                </c:pt>
              </c:numCache>
            </c:numRef>
          </c:val>
          <c:extLst>
            <c:ext xmlns:c16="http://schemas.microsoft.com/office/drawing/2014/chart" uri="{C3380CC4-5D6E-409C-BE32-E72D297353CC}">
              <c16:uniqueId val="{00000008-982A-4C09-953B-25D660ABBEE5}"/>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67226118269353"/>
          <c:y val="0.22004135323138307"/>
          <c:w val="0.5423589504337416"/>
          <c:h val="0.63431203935531111"/>
        </c:manualLayout>
      </c:layout>
      <c:doughnutChart>
        <c:varyColors val="1"/>
        <c:ser>
          <c:idx val="0"/>
          <c:order val="0"/>
          <c:tx>
            <c:strRef>
              <c:f>Sheet1!$B$1</c:f>
              <c:strCache>
                <c:ptCount val="1"/>
                <c:pt idx="0">
                  <c:v>Transit Frequency</c:v>
                </c:pt>
              </c:strCache>
            </c:strRef>
          </c:tx>
          <c:spPr>
            <a:solidFill>
              <a:schemeClr val="bg2"/>
            </a:solidFill>
            <a:ln w="28575"/>
          </c:spPr>
          <c:dPt>
            <c:idx val="0"/>
            <c:bubble3D val="0"/>
            <c:spPr>
              <a:solidFill>
                <a:schemeClr val="accent1"/>
              </a:solidFill>
              <a:ln w="28575">
                <a:solidFill>
                  <a:schemeClr val="lt1"/>
                </a:solidFill>
              </a:ln>
              <a:effectLst/>
            </c:spPr>
            <c:extLst>
              <c:ext xmlns:c16="http://schemas.microsoft.com/office/drawing/2014/chart" uri="{C3380CC4-5D6E-409C-BE32-E72D297353CC}">
                <c16:uniqueId val="{00000001-5021-4257-824A-83F93B93D8C2}"/>
              </c:ext>
            </c:extLst>
          </c:dPt>
          <c:dPt>
            <c:idx val="1"/>
            <c:bubble3D val="0"/>
            <c:spPr>
              <a:solidFill>
                <a:schemeClr val="accent3"/>
              </a:solidFill>
              <a:ln w="28575">
                <a:solidFill>
                  <a:schemeClr val="lt1"/>
                </a:solidFill>
              </a:ln>
              <a:effectLst/>
            </c:spPr>
            <c:extLst>
              <c:ext xmlns:c16="http://schemas.microsoft.com/office/drawing/2014/chart" uri="{C3380CC4-5D6E-409C-BE32-E72D297353CC}">
                <c16:uniqueId val="{00000003-5021-4257-824A-83F93B93D8C2}"/>
              </c:ext>
            </c:extLst>
          </c:dPt>
          <c:dPt>
            <c:idx val="2"/>
            <c:bubble3D val="0"/>
            <c:spPr>
              <a:solidFill>
                <a:schemeClr val="bg2"/>
              </a:solidFill>
              <a:ln w="28575">
                <a:solidFill>
                  <a:schemeClr val="lt1"/>
                </a:solidFill>
              </a:ln>
              <a:effectLst/>
            </c:spPr>
            <c:extLst>
              <c:ext xmlns:c16="http://schemas.microsoft.com/office/drawing/2014/chart" uri="{C3380CC4-5D6E-409C-BE32-E72D297353CC}">
                <c16:uniqueId val="{00000007-5021-4257-824A-83F93B93D8C2}"/>
              </c:ext>
            </c:extLst>
          </c:dPt>
          <c:dPt>
            <c:idx val="3"/>
            <c:bubble3D val="0"/>
            <c:spPr>
              <a:solidFill>
                <a:schemeClr val="accent4"/>
              </a:solidFill>
              <a:ln w="28575">
                <a:solidFill>
                  <a:schemeClr val="lt1"/>
                </a:solidFill>
              </a:ln>
              <a:effectLst/>
            </c:spPr>
            <c:extLst>
              <c:ext xmlns:c16="http://schemas.microsoft.com/office/drawing/2014/chart" uri="{C3380CC4-5D6E-409C-BE32-E72D297353CC}">
                <c16:uniqueId val="{00000006-5021-4257-824A-83F93B93D8C2}"/>
              </c:ext>
            </c:extLst>
          </c:dPt>
          <c:dLbls>
            <c:dLbl>
              <c:idx val="0"/>
              <c:delete val="1"/>
              <c:extLst>
                <c:ext xmlns:c15="http://schemas.microsoft.com/office/drawing/2012/chart" uri="{CE6537A1-D6FC-4f65-9D91-7224C49458BB}">
                  <c15:layout>
                    <c:manualLayout>
                      <c:w val="0.39662270098959818"/>
                      <c:h val="0.143100771699914"/>
                    </c:manualLayout>
                  </c15:layout>
                </c:ext>
                <c:ext xmlns:c16="http://schemas.microsoft.com/office/drawing/2014/chart" uri="{C3380CC4-5D6E-409C-BE32-E72D297353CC}">
                  <c16:uniqueId val="{00000001-5021-4257-824A-83F93B93D8C2}"/>
                </c:ext>
              </c:extLst>
            </c:dLbl>
            <c:dLbl>
              <c:idx val="1"/>
              <c:layout>
                <c:manualLayout>
                  <c:x val="-0.17508184001326638"/>
                  <c:y val="-2.1722450555525772E-4"/>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325240632307507"/>
                      <c:h val="0.26362790054012325"/>
                    </c:manualLayout>
                  </c15:layout>
                </c:ext>
                <c:ext xmlns:c16="http://schemas.microsoft.com/office/drawing/2014/chart" uri="{C3380CC4-5D6E-409C-BE32-E72D297353CC}">
                  <c16:uniqueId val="{00000003-5021-4257-824A-83F93B93D8C2}"/>
                </c:ext>
              </c:extLst>
            </c:dLbl>
            <c:dLbl>
              <c:idx val="2"/>
              <c:layout>
                <c:manualLayout>
                  <c:x val="-0.24895511953043589"/>
                  <c:y val="-6.8479326508657914E-2"/>
                </c:manualLayout>
              </c:layout>
              <c:spPr>
                <a:noFill/>
                <a:ln>
                  <a:noFill/>
                </a:ln>
                <a:effectLst/>
              </c:spPr>
              <c:txPr>
                <a:bodyPr rot="0" spcFirstLastPara="1" vertOverflow="ellipsis" vert="horz" wrap="square" lIns="38100" tIns="19050" rIns="38100" bIns="19050" anchor="ctr" anchorCtr="0">
                  <a:noAutofit/>
                </a:bodyPr>
                <a:lstStyle/>
                <a:p>
                  <a:pPr algn="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54515378142830528"/>
                      <c:h val="0.1426975896137416"/>
                    </c:manualLayout>
                  </c15:layout>
                </c:ext>
                <c:ext xmlns:c16="http://schemas.microsoft.com/office/drawing/2014/chart" uri="{C3380CC4-5D6E-409C-BE32-E72D297353CC}">
                  <c16:uniqueId val="{00000007-5021-4257-824A-83F93B93D8C2}"/>
                </c:ext>
              </c:extLst>
            </c:dLbl>
            <c:dLbl>
              <c:idx val="3"/>
              <c:layout>
                <c:manualLayout>
                  <c:x val="0.24597343789492504"/>
                  <c:y val="-3.927784116004794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285717332481446"/>
                      <c:h val="0.15922474037478379"/>
                    </c:manualLayout>
                  </c15:layout>
                </c:ext>
                <c:ext xmlns:c16="http://schemas.microsoft.com/office/drawing/2014/chart" uri="{C3380CC4-5D6E-409C-BE32-E72D297353CC}">
                  <c16:uniqueId val="{00000006-5021-4257-824A-83F93B93D8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5+ days a week</c:v>
                </c:pt>
                <c:pt idx="1">
                  <c:v>2-4 days a week</c:v>
                </c:pt>
                <c:pt idx="2">
                  <c:v>About once a week</c:v>
                </c:pt>
                <c:pt idx="3">
                  <c:v>Less than once a week</c:v>
                </c:pt>
              </c:strCache>
            </c:strRef>
          </c:cat>
          <c:val>
            <c:numRef>
              <c:f>Sheet1!$B$2:$B$5</c:f>
              <c:numCache>
                <c:formatCode>0%</c:formatCode>
                <c:ptCount val="4"/>
                <c:pt idx="0">
                  <c:v>0.78587196467991172</c:v>
                </c:pt>
                <c:pt idx="1">
                  <c:v>0.15121412803532008</c:v>
                </c:pt>
                <c:pt idx="2">
                  <c:v>3.0905077262693158E-2</c:v>
                </c:pt>
                <c:pt idx="3">
                  <c:v>3.2008830022075052E-2</c:v>
                </c:pt>
              </c:numCache>
            </c:numRef>
          </c:val>
          <c:extLst>
            <c:ext xmlns:c16="http://schemas.microsoft.com/office/drawing/2014/chart" uri="{C3380CC4-5D6E-409C-BE32-E72D297353CC}">
              <c16:uniqueId val="{00000004-5021-4257-824A-83F93B93D8C2}"/>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D026F-52B1-4737-8DE0-1DED9BFF73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3A6BF-8523-4201-BC82-85CA178628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5ABB3F-E955-4803-9E07-5D4DA52E78BE}" type="datetimeFigureOut">
              <a:rPr lang="en-US" smtClean="0"/>
              <a:t>7/19/2022</a:t>
            </a:fld>
            <a:endParaRPr lang="en-US"/>
          </a:p>
        </p:txBody>
      </p:sp>
      <p:sp>
        <p:nvSpPr>
          <p:cNvPr id="4" name="Footer Placeholder 3">
            <a:extLst>
              <a:ext uri="{FF2B5EF4-FFF2-40B4-BE49-F238E27FC236}">
                <a16:creationId xmlns:a16="http://schemas.microsoft.com/office/drawing/2014/main" id="{49828373-2EFF-4FBA-930D-FA1700BA84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BE7F88-2FB1-4DDD-99BD-516D414C5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E9B577-C201-4852-924B-A44DFF6E19F3}" type="slidenum">
              <a:rPr lang="en-US" smtClean="0"/>
              <a:t>‹#›</a:t>
            </a:fld>
            <a:endParaRPr lang="en-US"/>
          </a:p>
        </p:txBody>
      </p:sp>
    </p:spTree>
    <p:extLst>
      <p:ext uri="{BB962C8B-B14F-4D97-AF65-F5344CB8AC3E}">
        <p14:creationId xmlns:p14="http://schemas.microsoft.com/office/powerpoint/2010/main" val="2259469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036A0-90C9-3347-A44A-3484284CC407}"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6330-9B5B-0840-AF03-1EF96EE1A8AA}" type="slidenum">
              <a:rPr lang="en-US" smtClean="0"/>
              <a:t>‹#›</a:t>
            </a:fld>
            <a:endParaRPr lang="en-US"/>
          </a:p>
        </p:txBody>
      </p:sp>
    </p:spTree>
    <p:extLst>
      <p:ext uri="{BB962C8B-B14F-4D97-AF65-F5344CB8AC3E}">
        <p14:creationId xmlns:p14="http://schemas.microsoft.com/office/powerpoint/2010/main" val="374750110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a:t>
            </a:fld>
            <a:endParaRPr lang="en-US"/>
          </a:p>
        </p:txBody>
      </p:sp>
    </p:spTree>
    <p:extLst>
      <p:ext uri="{BB962C8B-B14F-4D97-AF65-F5344CB8AC3E}">
        <p14:creationId xmlns:p14="http://schemas.microsoft.com/office/powerpoint/2010/main" val="184482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similar to MARTA Route 39 that operates today. This project would connect to the Lindbergh MARTA rail station on the south and the Doraville MARTA rail station to the north. The route is about 10 miles long and runs through four cities and two counties. </a:t>
            </a:r>
          </a:p>
          <a:p>
            <a:endParaRPr lang="en-US" dirty="0"/>
          </a:p>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10</a:t>
            </a:fld>
            <a:endParaRPr lang="en-US"/>
          </a:p>
        </p:txBody>
      </p:sp>
    </p:spTree>
    <p:extLst>
      <p:ext uri="{BB962C8B-B14F-4D97-AF65-F5344CB8AC3E}">
        <p14:creationId xmlns:p14="http://schemas.microsoft.com/office/powerpoint/2010/main" val="364891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MARTA plans for new service, we look at demographics and characteristics of the corridor to understand the potential demand for service and to understand the riders that may use the route and their need for public transportation. </a:t>
            </a:r>
          </a:p>
          <a:p>
            <a:endParaRPr lang="en-US" dirty="0"/>
          </a:p>
          <a:p>
            <a:r>
              <a:rPr lang="en-US" dirty="0"/>
              <a:t>The data here is from US census data and also from surveys that MARTA had completed with riders on Route 39. Some key highlights of this data are that about 30% of riders are commuting to work but that means that about 64% of the trips in the corridor are for purposes other than work, such as traveling to school or to shopping or recreation. </a:t>
            </a:r>
          </a:p>
          <a:p>
            <a:endParaRPr lang="en-US" dirty="0"/>
          </a:p>
          <a:p>
            <a:r>
              <a:rPr lang="en-US" dirty="0"/>
              <a:t>Also, this route is used to reach other areas of the Atlanta region because 81% of riders on route 39 are transferring to rail and most are transferring at Lindbergh station. Additionally, riders are using this system all day of the week including weekends and many people use route 39 more than five days a week. </a:t>
            </a:r>
          </a:p>
        </p:txBody>
      </p:sp>
      <p:sp>
        <p:nvSpPr>
          <p:cNvPr id="4" name="Slide Number Placeholder 3"/>
          <p:cNvSpPr>
            <a:spLocks noGrp="1"/>
          </p:cNvSpPr>
          <p:nvPr>
            <p:ph type="sldNum" sz="quarter" idx="5"/>
          </p:nvPr>
        </p:nvSpPr>
        <p:spPr/>
        <p:txBody>
          <a:bodyPr/>
          <a:lstStyle/>
          <a:p>
            <a:fld id="{55616330-9B5B-0840-AF03-1EF96EE1A8AA}" type="slidenum">
              <a:rPr lang="en-US" smtClean="0"/>
              <a:t>11</a:t>
            </a:fld>
            <a:endParaRPr lang="en-US"/>
          </a:p>
        </p:txBody>
      </p:sp>
    </p:spTree>
    <p:extLst>
      <p:ext uri="{BB962C8B-B14F-4D97-AF65-F5344CB8AC3E}">
        <p14:creationId xmlns:p14="http://schemas.microsoft.com/office/powerpoint/2010/main" val="86188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key information that helps us understand the needs for service are the number of riders. </a:t>
            </a:r>
          </a:p>
          <a:p>
            <a:r>
              <a:rPr lang="en-US" dirty="0"/>
              <a:t>This route has some of the highest ridership in the entire MARTA bus network. </a:t>
            </a:r>
          </a:p>
          <a:p>
            <a:r>
              <a:rPr lang="en-US" dirty="0"/>
              <a:t>Other key pieces of information are the connections to other bus routes and transfers between those routes. </a:t>
            </a:r>
          </a:p>
          <a:p>
            <a:endParaRPr lang="en-US" dirty="0"/>
          </a:p>
          <a:p>
            <a:r>
              <a:rPr lang="en-US" dirty="0"/>
              <a:t>The graphic in this slide shows the connecting bus routes to Buford highway. The blue stars indicate locations where people transfer to Route 39. As we discussed earlier – this information helps us understand the types of amenities to have at each station. For example, Breeze vending machines may be needed in the locations where there are a lot of transfers. </a:t>
            </a:r>
          </a:p>
        </p:txBody>
      </p:sp>
      <p:sp>
        <p:nvSpPr>
          <p:cNvPr id="4" name="Slide Number Placeholder 3"/>
          <p:cNvSpPr>
            <a:spLocks noGrp="1"/>
          </p:cNvSpPr>
          <p:nvPr>
            <p:ph type="sldNum" sz="quarter" idx="5"/>
          </p:nvPr>
        </p:nvSpPr>
        <p:spPr/>
        <p:txBody>
          <a:bodyPr/>
          <a:lstStyle/>
          <a:p>
            <a:fld id="{55616330-9B5B-0840-AF03-1EF96EE1A8AA}" type="slidenum">
              <a:rPr lang="en-US" smtClean="0"/>
              <a:t>12</a:t>
            </a:fld>
            <a:endParaRPr lang="en-US"/>
          </a:p>
        </p:txBody>
      </p:sp>
    </p:spTree>
    <p:extLst>
      <p:ext uri="{BB962C8B-B14F-4D97-AF65-F5344CB8AC3E}">
        <p14:creationId xmlns:p14="http://schemas.microsoft.com/office/powerpoint/2010/main" val="10630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collected the data, then we look at the corridor to determine where are the best locations for stations. We use several criteria to support that assessment:</a:t>
            </a:r>
          </a:p>
          <a:p>
            <a:endParaRPr lang="en-US" dirty="0"/>
          </a:p>
          <a:p>
            <a:r>
              <a:rPr lang="en-US" dirty="0"/>
              <a:t>Ridership – ridership helps us understand where the most people would like get on or off the bus and also let us know how much seating might be needed, and other amenities. It also helps us identify areas where bus stops are close together and may be able to be consolidated to one station. </a:t>
            </a:r>
          </a:p>
          <a:p>
            <a:endParaRPr lang="en-US" dirty="0"/>
          </a:p>
          <a:p>
            <a:r>
              <a:rPr lang="en-US" dirty="0"/>
              <a:t>Station spacing – for station spacing we look at about how far people may walk to a station and locating stations near high areas of activity, like a major housing complex or retail center. We looked at three scenarios for this corridor at approximate ¼ mile, 1/3 mile and ½ mile spacing. </a:t>
            </a:r>
          </a:p>
          <a:p>
            <a:endParaRPr lang="en-US" dirty="0"/>
          </a:p>
          <a:p>
            <a:r>
              <a:rPr lang="en-US" dirty="0"/>
              <a:t>Land use – for land use we look at the existing and planned future developments to determine based on the development patterns where people are traveling to and from. </a:t>
            </a:r>
          </a:p>
          <a:p>
            <a:endParaRPr lang="en-US" dirty="0"/>
          </a:p>
          <a:p>
            <a:r>
              <a:rPr lang="en-US" dirty="0"/>
              <a:t>Constructability – is an assessment of any conditions that may make the construction of a station not possible, are there conflicts with private properties or utilities that would prevent construction. </a:t>
            </a:r>
          </a:p>
          <a:p>
            <a:endParaRPr lang="en-US" dirty="0"/>
          </a:p>
          <a:p>
            <a:r>
              <a:rPr lang="en-US" dirty="0"/>
              <a:t>Safety – this is the highest concern to ensure safety for riders and other travelers on the road. By locating stations near existing crossing with flashing pedestrian beacons, we can integrate with the safety features already provided along the route. </a:t>
            </a:r>
          </a:p>
        </p:txBody>
      </p:sp>
      <p:sp>
        <p:nvSpPr>
          <p:cNvPr id="4" name="Slide Number Placeholder 3"/>
          <p:cNvSpPr>
            <a:spLocks noGrp="1"/>
          </p:cNvSpPr>
          <p:nvPr>
            <p:ph type="sldNum" sz="quarter" idx="5"/>
          </p:nvPr>
        </p:nvSpPr>
        <p:spPr/>
        <p:txBody>
          <a:bodyPr/>
          <a:lstStyle/>
          <a:p>
            <a:fld id="{55616330-9B5B-0840-AF03-1EF96EE1A8AA}" type="slidenum">
              <a:rPr lang="en-US" smtClean="0"/>
              <a:t>13</a:t>
            </a:fld>
            <a:endParaRPr lang="en-US"/>
          </a:p>
        </p:txBody>
      </p:sp>
    </p:spTree>
    <p:extLst>
      <p:ext uri="{BB962C8B-B14F-4D97-AF65-F5344CB8AC3E}">
        <p14:creationId xmlns:p14="http://schemas.microsoft.com/office/powerpoint/2010/main" val="150269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 comparison of the station spacing options as compared to the existing route 39 service. </a:t>
            </a:r>
          </a:p>
          <a:p>
            <a:endParaRPr lang="en-US" dirty="0"/>
          </a:p>
          <a:p>
            <a:r>
              <a:rPr lang="en-US" dirty="0"/>
              <a:t>Some highlights of this information shows how we can reduce the number of stations and consolidate stations to have more reliable and faster service. </a:t>
            </a:r>
          </a:p>
          <a:p>
            <a:endParaRPr lang="en-US" dirty="0"/>
          </a:p>
          <a:p>
            <a:r>
              <a:rPr lang="en-US" dirty="0"/>
              <a:t>It should also be noted that the spacing of the stations for each option is not precisely and 1/4, third or ½ mile but is variable because we reviewed the locations based on the criteria in the previous slide. You can see the variability in the distance between stations in the minimum and maximum station spacing row. </a:t>
            </a:r>
          </a:p>
          <a:p>
            <a:endParaRPr lang="en-US" dirty="0"/>
          </a:p>
          <a:p>
            <a:r>
              <a:rPr lang="en-US" dirty="0"/>
              <a:t>A part of this exercise and the comparison to the existing service is to determine if the ART could fully replace the existing local bus service or if local bus service would need to operate in addition to the ART. To better understand that, we looked at if the option served the existing ridership and also captured roughly the same population area. </a:t>
            </a:r>
          </a:p>
          <a:p>
            <a:endParaRPr lang="en-US" dirty="0"/>
          </a:p>
          <a:p>
            <a:r>
              <a:rPr lang="en-US" dirty="0"/>
              <a:t>As such, we are recommending the third mile station spacing choice because it offers the most effective and cost efficient plan while still providing excellent service. </a:t>
            </a:r>
          </a:p>
        </p:txBody>
      </p:sp>
      <p:sp>
        <p:nvSpPr>
          <p:cNvPr id="4" name="Slide Number Placeholder 3"/>
          <p:cNvSpPr>
            <a:spLocks noGrp="1"/>
          </p:cNvSpPr>
          <p:nvPr>
            <p:ph type="sldNum" sz="quarter" idx="5"/>
          </p:nvPr>
        </p:nvSpPr>
        <p:spPr/>
        <p:txBody>
          <a:bodyPr/>
          <a:lstStyle/>
          <a:p>
            <a:fld id="{55616330-9B5B-0840-AF03-1EF96EE1A8AA}" type="slidenum">
              <a:rPr lang="en-US" smtClean="0"/>
              <a:t>14</a:t>
            </a:fld>
            <a:endParaRPr lang="en-US"/>
          </a:p>
        </p:txBody>
      </p:sp>
    </p:spTree>
    <p:extLst>
      <p:ext uri="{BB962C8B-B14F-4D97-AF65-F5344CB8AC3E}">
        <p14:creationId xmlns:p14="http://schemas.microsoft.com/office/powerpoint/2010/main" val="92641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proposed station locations based on the third mile spacing scenario. This image can also be viewed in more detail on the boards provided. </a:t>
            </a:r>
          </a:p>
          <a:p>
            <a:endParaRPr lang="en-US" dirty="0"/>
          </a:p>
          <a:p>
            <a:r>
              <a:rPr lang="en-US" dirty="0"/>
              <a:t>We also wanted to highlight some of the next steps in this process, which will be around how to best connect from Buford highway into the Lindbergh and Doraville Rail stations. A goal of the project is to improve the travel time on the route and improvements in these connections will be needed to ensure the most seamless connections to the rail stations. These options will be determined as MARTA continues to develop the conceptual design plans. </a:t>
            </a:r>
          </a:p>
        </p:txBody>
      </p:sp>
      <p:sp>
        <p:nvSpPr>
          <p:cNvPr id="4" name="Slide Number Placeholder 3"/>
          <p:cNvSpPr>
            <a:spLocks noGrp="1"/>
          </p:cNvSpPr>
          <p:nvPr>
            <p:ph type="sldNum" sz="quarter" idx="5"/>
          </p:nvPr>
        </p:nvSpPr>
        <p:spPr/>
        <p:txBody>
          <a:bodyPr/>
          <a:lstStyle/>
          <a:p>
            <a:fld id="{55616330-9B5B-0840-AF03-1EF96EE1A8AA}" type="slidenum">
              <a:rPr lang="en-US" smtClean="0"/>
              <a:t>15</a:t>
            </a:fld>
            <a:endParaRPr lang="en-US"/>
          </a:p>
        </p:txBody>
      </p:sp>
    </p:spTree>
    <p:extLst>
      <p:ext uri="{BB962C8B-B14F-4D97-AF65-F5344CB8AC3E}">
        <p14:creationId xmlns:p14="http://schemas.microsoft.com/office/powerpoint/2010/main" val="101205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project is intended to be completed by the end of 2024. Over the next six month, we will complete the conceptual design phase and move into the final design phase, which will take approximately 12 months and then construction will begin.</a:t>
            </a:r>
          </a:p>
        </p:txBody>
      </p:sp>
      <p:sp>
        <p:nvSpPr>
          <p:cNvPr id="4" name="Slide Number Placeholder 3"/>
          <p:cNvSpPr>
            <a:spLocks noGrp="1"/>
          </p:cNvSpPr>
          <p:nvPr>
            <p:ph type="sldNum" sz="quarter" idx="5"/>
          </p:nvPr>
        </p:nvSpPr>
        <p:spPr/>
        <p:txBody>
          <a:bodyPr/>
          <a:lstStyle/>
          <a:p>
            <a:fld id="{55616330-9B5B-0840-AF03-1EF96EE1A8AA}" type="slidenum">
              <a:rPr lang="en-US" smtClean="0"/>
              <a:t>16</a:t>
            </a:fld>
            <a:endParaRPr lang="en-US"/>
          </a:p>
        </p:txBody>
      </p:sp>
    </p:spTree>
    <p:extLst>
      <p:ext uri="{BB962C8B-B14F-4D97-AF65-F5344CB8AC3E}">
        <p14:creationId xmlns:p14="http://schemas.microsoft.com/office/powerpoint/2010/main" val="3250292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this evening and we look forward to your questions and discussing about this </a:t>
            </a:r>
            <a:r>
              <a:rPr lang="en-US"/>
              <a:t>exciting project. </a:t>
            </a:r>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17</a:t>
            </a:fld>
            <a:endParaRPr lang="en-US"/>
          </a:p>
        </p:txBody>
      </p:sp>
    </p:spTree>
    <p:extLst>
      <p:ext uri="{BB962C8B-B14F-4D97-AF65-F5344CB8AC3E}">
        <p14:creationId xmlns:p14="http://schemas.microsoft.com/office/powerpoint/2010/main" val="3520962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16330-9B5B-0840-AF03-1EF96EE1A8AA}" type="slidenum">
              <a:rPr lang="en-US" smtClean="0"/>
              <a:t>18</a:t>
            </a:fld>
            <a:endParaRPr lang="en-US"/>
          </a:p>
        </p:txBody>
      </p:sp>
    </p:spTree>
    <p:extLst>
      <p:ext uri="{BB962C8B-B14F-4D97-AF65-F5344CB8AC3E}">
        <p14:creationId xmlns:p14="http://schemas.microsoft.com/office/powerpoint/2010/main" val="305849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19</a:t>
            </a:fld>
            <a:endParaRPr lang="en-US"/>
          </a:p>
        </p:txBody>
      </p:sp>
    </p:spTree>
    <p:extLst>
      <p:ext uri="{BB962C8B-B14F-4D97-AF65-F5344CB8AC3E}">
        <p14:creationId xmlns:p14="http://schemas.microsoft.com/office/powerpoint/2010/main" val="257998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provide context on What is Arterial Rapid Transit? </a:t>
            </a:r>
          </a:p>
          <a:p>
            <a:endParaRPr lang="en-US" dirty="0"/>
          </a:p>
          <a:p>
            <a:r>
              <a:rPr lang="en-US" dirty="0"/>
              <a:t>Arterial Rapid Transit is a new service type that MARTA in implementing in the Atlanta Region. This type of service is used to improve bus operations in a corridor by providing frequent service in highly travelled corridors, it will operate in the same lanes as other traffic, it will have busses running every 10 minutes or faster, it will be coordinated with the traffic signals to reduce schedule delays, there might be options for busses to bypass traffic using a queue jump lane.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16330-9B5B-0840-AF03-1EF96EE1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647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joining us to learn more about MARTA’s plans for Arterial Rapid Transit on Buford Highway. </a:t>
            </a:r>
          </a:p>
          <a:p>
            <a:r>
              <a:rPr lang="en-US" dirty="0"/>
              <a:t>I would like to introduce the team that is here today. </a:t>
            </a:r>
          </a:p>
          <a:p>
            <a:endParaRPr lang="en-US" dirty="0"/>
          </a:p>
          <a:p>
            <a:r>
              <a:rPr lang="en-US" dirty="0"/>
              <a:t>&lt;&lt;Ask representatives from MARTA to say hello&gt;&gt;</a:t>
            </a:r>
          </a:p>
          <a:p>
            <a:r>
              <a:rPr lang="en-US" dirty="0"/>
              <a:t>&lt;&lt;Ask the Consulting team to say hello&gt;&gt;</a:t>
            </a:r>
          </a:p>
          <a:p>
            <a:r>
              <a:rPr lang="en-US" dirty="0"/>
              <a:t>&lt;&lt;Ask if there are any elected officials that would like to introduce themselves&gt;&gt;</a:t>
            </a:r>
          </a:p>
          <a:p>
            <a:endParaRPr lang="en-US" dirty="0"/>
          </a:p>
          <a:p>
            <a:r>
              <a:rPr lang="en-US" dirty="0"/>
              <a:t>This evening we are going to provide a description of ART, background on the project. An overview of project details and the timeline.</a:t>
            </a:r>
          </a:p>
        </p:txBody>
      </p:sp>
      <p:sp>
        <p:nvSpPr>
          <p:cNvPr id="4" name="Slide Number Placeholder 3"/>
          <p:cNvSpPr>
            <a:spLocks noGrp="1"/>
          </p:cNvSpPr>
          <p:nvPr>
            <p:ph type="sldNum" sz="quarter" idx="5"/>
          </p:nvPr>
        </p:nvSpPr>
        <p:spPr/>
        <p:txBody>
          <a:bodyPr/>
          <a:lstStyle/>
          <a:p>
            <a:fld id="{55616330-9B5B-0840-AF03-1EF96EE1A8AA}" type="slidenum">
              <a:rPr lang="en-US" smtClean="0"/>
              <a:t>3</a:t>
            </a:fld>
            <a:endParaRPr lang="en-US"/>
          </a:p>
        </p:txBody>
      </p:sp>
    </p:spTree>
    <p:extLst>
      <p:ext uri="{BB962C8B-B14F-4D97-AF65-F5344CB8AC3E}">
        <p14:creationId xmlns:p14="http://schemas.microsoft.com/office/powerpoint/2010/main" val="111489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provide context on What is Arterial Rapid Transit? </a:t>
            </a:r>
          </a:p>
          <a:p>
            <a:endParaRPr lang="en-US" dirty="0"/>
          </a:p>
          <a:p>
            <a:r>
              <a:rPr lang="en-US" dirty="0"/>
              <a:t>Arterial Rapid Transit is a new service type that MARTA in implementing in the Atlanta Region. This type of service is used to improve bus operations in a corridor by providing frequent service in highly travelled corridors, it will operate in the same lanes as other traffic, it will have busses running every 10 minutes or faster, it will be coordinated with the traffic signals to reduce schedule delays, there might be options for busses to bypass traffic using a queue jump lane.</a:t>
            </a:r>
          </a:p>
        </p:txBody>
      </p:sp>
      <p:sp>
        <p:nvSpPr>
          <p:cNvPr id="4" name="Slide Number Placeholder 3"/>
          <p:cNvSpPr>
            <a:spLocks noGrp="1"/>
          </p:cNvSpPr>
          <p:nvPr>
            <p:ph type="sldNum" sz="quarter" idx="5"/>
          </p:nvPr>
        </p:nvSpPr>
        <p:spPr/>
        <p:txBody>
          <a:bodyPr/>
          <a:lstStyle/>
          <a:p>
            <a:fld id="{55616330-9B5B-0840-AF03-1EF96EE1A8AA}" type="slidenum">
              <a:rPr lang="en-US" smtClean="0"/>
              <a:t>4</a:t>
            </a:fld>
            <a:endParaRPr lang="en-US"/>
          </a:p>
        </p:txBody>
      </p:sp>
    </p:spTree>
    <p:extLst>
      <p:ext uri="{BB962C8B-B14F-4D97-AF65-F5344CB8AC3E}">
        <p14:creationId xmlns:p14="http://schemas.microsoft.com/office/powerpoint/2010/main" val="401388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 Stations will have amenities beyond a typical bus stop and include the items listed:</a:t>
            </a:r>
          </a:p>
          <a:p>
            <a:r>
              <a:rPr lang="en-US" dirty="0"/>
              <a:t>Sheltered waiting areas</a:t>
            </a:r>
          </a:p>
          <a:p>
            <a:r>
              <a:rPr lang="en-US" dirty="0"/>
              <a:t>Real-time information – which lets you know the arrival time of your next bus</a:t>
            </a:r>
          </a:p>
          <a:p>
            <a:r>
              <a:rPr lang="en-US" dirty="0"/>
              <a:t>Breeze vending – to purchase fares – this will be at the locations with the highest number of riders</a:t>
            </a:r>
          </a:p>
          <a:p>
            <a:r>
              <a:rPr lang="en-US" dirty="0"/>
              <a:t>Seating</a:t>
            </a:r>
          </a:p>
          <a:p>
            <a:r>
              <a:rPr lang="en-US" dirty="0"/>
              <a:t>Lighting</a:t>
            </a:r>
          </a:p>
          <a:p>
            <a:r>
              <a:rPr lang="en-US" dirty="0"/>
              <a:t>And trash receptacles</a:t>
            </a:r>
          </a:p>
          <a:p>
            <a:endParaRPr lang="en-US" dirty="0"/>
          </a:p>
          <a:p>
            <a:r>
              <a:rPr lang="en-US" dirty="0"/>
              <a:t>In addition to these amenities there are optional amenities under consideration:</a:t>
            </a:r>
          </a:p>
          <a:p>
            <a:r>
              <a:rPr lang="en-US" dirty="0"/>
              <a:t>Call boxes</a:t>
            </a:r>
          </a:p>
          <a:p>
            <a:r>
              <a:rPr lang="en-US" dirty="0"/>
              <a:t>Security cameras</a:t>
            </a:r>
          </a:p>
          <a:p>
            <a:r>
              <a:rPr lang="en-US" dirty="0"/>
              <a:t>Bike storage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5</a:t>
            </a:fld>
            <a:endParaRPr lang="en-US"/>
          </a:p>
        </p:txBody>
      </p:sp>
    </p:spTree>
    <p:extLst>
      <p:ext uri="{BB962C8B-B14F-4D97-AF65-F5344CB8AC3E}">
        <p14:creationId xmlns:p14="http://schemas.microsoft.com/office/powerpoint/2010/main" val="419032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on this slide is a rendering of what a station could look like and highlights some of the amenities that may be included.</a:t>
            </a:r>
          </a:p>
          <a:p>
            <a:endParaRPr lang="en-US" dirty="0"/>
          </a:p>
          <a:p>
            <a:r>
              <a:rPr lang="en-US" dirty="0"/>
              <a:t>Safety is a priority when planning for any station and these stations will be connected to sidewalks and located near pedestrian crossings for safe access to the ART.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6</a:t>
            </a:fld>
            <a:endParaRPr lang="en-US"/>
          </a:p>
        </p:txBody>
      </p:sp>
    </p:spTree>
    <p:extLst>
      <p:ext uri="{BB962C8B-B14F-4D97-AF65-F5344CB8AC3E}">
        <p14:creationId xmlns:p14="http://schemas.microsoft.com/office/powerpoint/2010/main" val="217390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slide showed a rendering of what the station might look like, but we also wanted to share some examples of ART in real life.</a:t>
            </a:r>
          </a:p>
          <a:p>
            <a:endParaRPr lang="en-US" dirty="0"/>
          </a:p>
          <a:p>
            <a:r>
              <a:rPr lang="en-US" dirty="0"/>
              <a:t>These examples show the variability you can have with shelter design, different options for displaying information and different styles for station markers. </a:t>
            </a:r>
          </a:p>
          <a:p>
            <a:r>
              <a:rPr lang="en-US" dirty="0"/>
              <a:t>As MARTA moves from this phase into final design, more specifics on the station style will be developed.</a:t>
            </a:r>
          </a:p>
          <a:p>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7</a:t>
            </a:fld>
            <a:endParaRPr lang="en-US"/>
          </a:p>
        </p:txBody>
      </p:sp>
    </p:spTree>
    <p:extLst>
      <p:ext uri="{BB962C8B-B14F-4D97-AF65-F5344CB8AC3E}">
        <p14:creationId xmlns:p14="http://schemas.microsoft.com/office/powerpoint/2010/main" val="379619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that MARTA is implementing ART service in this corridor is because of the benefits it can provide to the system and to the riders. </a:t>
            </a:r>
          </a:p>
          <a:p>
            <a:endParaRPr lang="en-US" dirty="0"/>
          </a:p>
          <a:p>
            <a:r>
              <a:rPr lang="en-US" dirty="0"/>
              <a:t>ART can have faster boarding because of changes in how fare is collected and because of easier station boarding. Faster boarding means that the bus spends less time at each stop and is able to better maintain the schedule. </a:t>
            </a:r>
          </a:p>
          <a:p>
            <a:endParaRPr lang="en-US" dirty="0"/>
          </a:p>
          <a:p>
            <a:r>
              <a:rPr lang="en-US" dirty="0"/>
              <a:t>Overall travel time can be reduced because of station consolidation and better coordination with the traffic signals that improve bus flow through the corridor. </a:t>
            </a:r>
          </a:p>
          <a:p>
            <a:endParaRPr lang="en-US" dirty="0"/>
          </a:p>
          <a:p>
            <a:r>
              <a:rPr lang="en-US" dirty="0"/>
              <a:t>Stations will be well let and well connected to the pedestrian network which improves the overall safety. </a:t>
            </a:r>
          </a:p>
          <a:p>
            <a:endParaRPr lang="en-US" dirty="0"/>
          </a:p>
          <a:p>
            <a:r>
              <a:rPr lang="en-US" dirty="0"/>
              <a:t>When the buses have less time idling at stations, it reduces overall emissions which is better for air quality. Additionally, MARTA is continuously focused on reducing environmental impacts by using natural gas vehicles and electric vehicles.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55616330-9B5B-0840-AF03-1EF96EE1A8AA}" type="slidenum">
              <a:rPr lang="en-US" smtClean="0"/>
              <a:t>8</a:t>
            </a:fld>
            <a:endParaRPr lang="en-US"/>
          </a:p>
        </p:txBody>
      </p:sp>
    </p:spTree>
    <p:extLst>
      <p:ext uri="{BB962C8B-B14F-4D97-AF65-F5344CB8AC3E}">
        <p14:creationId xmlns:p14="http://schemas.microsoft.com/office/powerpoint/2010/main" val="3959976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what ART is, we would like to provide some background on the project. </a:t>
            </a:r>
          </a:p>
          <a:p>
            <a:endParaRPr lang="en-US" dirty="0"/>
          </a:p>
          <a:p>
            <a:r>
              <a:rPr lang="en-US" dirty="0"/>
              <a:t>Arterial Rapid Transit has been identified in several previous planning efforts as a beneficial service type in transit corridors that serve high ridership. Most recently, this project and another project in DeKalb County, Candler Road, were identified in the DeKalb County Transit Master Plan that was completed in 2019. </a:t>
            </a:r>
          </a:p>
          <a:p>
            <a:endParaRPr lang="en-US" dirty="0"/>
          </a:p>
          <a:p>
            <a:r>
              <a:rPr lang="en-US" dirty="0"/>
              <a:t>The good news about these projects is that local funding is in place to be able to construct these projects by 2024. That funding became available through legislation referred to as the 15</a:t>
            </a:r>
            <a:r>
              <a:rPr lang="en-US" baseline="30000" dirty="0"/>
              <a:t>th</a:t>
            </a:r>
            <a:r>
              <a:rPr lang="en-US" dirty="0"/>
              <a:t> Amendment. The existing MARTA one penny sales tax would have changed to a half penny sales tax in 2047. The 15</a:t>
            </a:r>
            <a:r>
              <a:rPr lang="en-US" baseline="30000" dirty="0"/>
              <a:t>th</a:t>
            </a:r>
            <a:r>
              <a:rPr lang="en-US" dirty="0"/>
              <a:t> Amendment keeps it to one penny through 2057. This creates more revenue than previously planned and allows MARTA better options for bonding the funds needed to deliver these projects. </a:t>
            </a:r>
          </a:p>
          <a:p>
            <a:endParaRPr lang="en-US" dirty="0"/>
          </a:p>
          <a:p>
            <a:r>
              <a:rPr lang="en-US" dirty="0"/>
              <a:t>The current work being done by MARTA is to develop conceptual station designs for Buford Highway, meet with key stakeholders and the public as we are now to discuss the project and coordinate with the Georgia Department of Transportation. Because Buford Highway is a state route, MARTA and GDOT will work together on any changes to the roadway. Especially in relation to programming the traffic signals to facilitate bus operations. </a:t>
            </a:r>
          </a:p>
        </p:txBody>
      </p:sp>
      <p:sp>
        <p:nvSpPr>
          <p:cNvPr id="4" name="Slide Number Placeholder 3"/>
          <p:cNvSpPr>
            <a:spLocks noGrp="1"/>
          </p:cNvSpPr>
          <p:nvPr>
            <p:ph type="sldNum" sz="quarter" idx="5"/>
          </p:nvPr>
        </p:nvSpPr>
        <p:spPr/>
        <p:txBody>
          <a:bodyPr/>
          <a:lstStyle/>
          <a:p>
            <a:fld id="{55616330-9B5B-0840-AF03-1EF96EE1A8AA}" type="slidenum">
              <a:rPr lang="en-US" smtClean="0"/>
              <a:t>9</a:t>
            </a:fld>
            <a:endParaRPr lang="en-US"/>
          </a:p>
        </p:txBody>
      </p:sp>
    </p:spTree>
    <p:extLst>
      <p:ext uri="{BB962C8B-B14F-4D97-AF65-F5344CB8AC3E}">
        <p14:creationId xmlns:p14="http://schemas.microsoft.com/office/powerpoint/2010/main" val="3364482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6540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5" name="Date Placeholder 4">
            <a:extLst>
              <a:ext uri="{FF2B5EF4-FFF2-40B4-BE49-F238E27FC236}">
                <a16:creationId xmlns:a16="http://schemas.microsoft.com/office/drawing/2014/main" id="{4E0473AB-2F4B-5F42-A820-787F382A90D4}"/>
              </a:ext>
            </a:extLst>
          </p:cNvPr>
          <p:cNvSpPr>
            <a:spLocks noGrp="1"/>
          </p:cNvSpPr>
          <p:nvPr>
            <p:ph type="dt" sz="half" idx="15"/>
          </p:nvPr>
        </p:nvSpPr>
        <p:spPr/>
        <p:txBody>
          <a:bodyPr/>
          <a:lstStyle/>
          <a:p>
            <a:pPr algn="l"/>
            <a:fld id="{E8A504D4-12FC-E546-8595-799F1C422E11}" type="datetime4">
              <a:rPr lang="en-US" smtClean="0"/>
              <a:pPr algn="l"/>
              <a:t>July 19, 2022</a:t>
            </a:fld>
            <a:endParaRPr lang="en-US"/>
          </a:p>
        </p:txBody>
      </p:sp>
      <p:sp>
        <p:nvSpPr>
          <p:cNvPr id="6" name="Footer Placeholder 5">
            <a:extLst>
              <a:ext uri="{FF2B5EF4-FFF2-40B4-BE49-F238E27FC236}">
                <a16:creationId xmlns:a16="http://schemas.microsoft.com/office/drawing/2014/main" id="{C1C1C165-396E-F241-B898-EE8A3CD3D180}"/>
              </a:ext>
            </a:extLst>
          </p:cNvPr>
          <p:cNvSpPr>
            <a:spLocks noGrp="1"/>
          </p:cNvSpPr>
          <p:nvPr>
            <p:ph type="ftr" sz="quarter" idx="16"/>
          </p:nvPr>
        </p:nvSpPr>
        <p:spPr/>
        <p:txBody>
          <a:bodyPr/>
          <a:lstStyle/>
          <a:p>
            <a:endParaRPr lang="en-US" sz="1000"/>
          </a:p>
        </p:txBody>
      </p:sp>
      <p:sp>
        <p:nvSpPr>
          <p:cNvPr id="7" name="Slide Number Placeholder 6">
            <a:extLst>
              <a:ext uri="{FF2B5EF4-FFF2-40B4-BE49-F238E27FC236}">
                <a16:creationId xmlns:a16="http://schemas.microsoft.com/office/drawing/2014/main" id="{76829169-D258-554E-8ACF-055C7DAE7243}"/>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7776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80C65C0-3EBC-3741-AA26-9EAD834AFD5C}"/>
              </a:ext>
            </a:extLst>
          </p:cNvPr>
          <p:cNvSpPr>
            <a:spLocks noGrp="1"/>
          </p:cNvSpPr>
          <p:nvPr>
            <p:ph type="dt" sz="half" idx="16"/>
          </p:nvPr>
        </p:nvSpPr>
        <p:spPr/>
        <p:txBody>
          <a:bodyPr/>
          <a:lstStyle/>
          <a:p>
            <a:pPr algn="l"/>
            <a:fld id="{E8A504D4-12FC-E546-8595-799F1C422E11}" type="datetime4">
              <a:rPr lang="en-US" smtClean="0"/>
              <a:pPr algn="l"/>
              <a:t>July 19, 2022</a:t>
            </a:fld>
            <a:endParaRPr lang="en-US"/>
          </a:p>
        </p:txBody>
      </p:sp>
      <p:sp>
        <p:nvSpPr>
          <p:cNvPr id="6" name="Footer Placeholder 5">
            <a:extLst>
              <a:ext uri="{FF2B5EF4-FFF2-40B4-BE49-F238E27FC236}">
                <a16:creationId xmlns:a16="http://schemas.microsoft.com/office/drawing/2014/main" id="{2013BCDE-E096-404F-AF2E-5AA6CE4B3344}"/>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FCE63F2D-5CD2-404C-A8BF-0ADDC20EC746}"/>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050091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July 19, 2022</a:t>
            </a:fld>
            <a:endParaRPr lang="en-US"/>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634355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4" name="Date Placeholder 3">
            <a:extLst>
              <a:ext uri="{FF2B5EF4-FFF2-40B4-BE49-F238E27FC236}">
                <a16:creationId xmlns:a16="http://schemas.microsoft.com/office/drawing/2014/main" id="{F8B79AAD-043D-B149-BE06-858566BB0818}"/>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5" name="Footer Placeholder 4">
            <a:extLst>
              <a:ext uri="{FF2B5EF4-FFF2-40B4-BE49-F238E27FC236}">
                <a16:creationId xmlns:a16="http://schemas.microsoft.com/office/drawing/2014/main" id="{087A5EA3-6C47-5A44-8662-8E5900FDA3CA}"/>
              </a:ext>
            </a:extLst>
          </p:cNvPr>
          <p:cNvSpPr>
            <a:spLocks noGrp="1"/>
          </p:cNvSpPr>
          <p:nvPr>
            <p:ph type="ftr" sz="quarter" idx="11"/>
          </p:nvPr>
        </p:nvSpPr>
        <p:spPr/>
        <p:txBody>
          <a:bodyPr/>
          <a:lstStyle/>
          <a:p>
            <a:endParaRPr lang="en-US" sz="1000"/>
          </a:p>
        </p:txBody>
      </p:sp>
      <p:sp>
        <p:nvSpPr>
          <p:cNvPr id="6" name="Slide Number Placeholder 5">
            <a:extLst>
              <a:ext uri="{FF2B5EF4-FFF2-40B4-BE49-F238E27FC236}">
                <a16:creationId xmlns:a16="http://schemas.microsoft.com/office/drawing/2014/main" id="{62647EC2-682A-1943-95E4-57B9D86642CE}"/>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437169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D7A02A-420A-3640-86BB-AEAB1861D2CC}"/>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4" name="Footer Placeholder 3">
            <a:extLst>
              <a:ext uri="{FF2B5EF4-FFF2-40B4-BE49-F238E27FC236}">
                <a16:creationId xmlns:a16="http://schemas.microsoft.com/office/drawing/2014/main" id="{6396292D-AEDD-1C41-A030-DA9D7FD38A60}"/>
              </a:ext>
            </a:extLst>
          </p:cNvPr>
          <p:cNvSpPr>
            <a:spLocks noGrp="1"/>
          </p:cNvSpPr>
          <p:nvPr>
            <p:ph type="ftr" sz="quarter" idx="11"/>
          </p:nvPr>
        </p:nvSpPr>
        <p:spPr/>
        <p:txBody>
          <a:bodyPr/>
          <a:lstStyle/>
          <a:p>
            <a:endParaRPr lang="en-US" sz="1000"/>
          </a:p>
        </p:txBody>
      </p:sp>
      <p:sp>
        <p:nvSpPr>
          <p:cNvPr id="5" name="Slide Number Placeholder 4">
            <a:extLst>
              <a:ext uri="{FF2B5EF4-FFF2-40B4-BE49-F238E27FC236}">
                <a16:creationId xmlns:a16="http://schemas.microsoft.com/office/drawing/2014/main" id="{FAD26CA5-846D-0E4E-A11F-EDB804BC2F8C}"/>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8582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4933A2CC-48BC-3E49-82C9-BE6E5A361FCD}"/>
              </a:ext>
            </a:extLst>
          </p:cNvPr>
          <p:cNvSpPr>
            <a:spLocks noGrp="1"/>
          </p:cNvSpPr>
          <p:nvPr>
            <p:ph type="dt" sz="half" idx="14"/>
          </p:nvPr>
        </p:nvSpPr>
        <p:spPr/>
        <p:txBody>
          <a:bodyPr/>
          <a:lstStyle/>
          <a:p>
            <a:pPr algn="l"/>
            <a:fld id="{E8A504D4-12FC-E546-8595-799F1C422E11}" type="datetime4">
              <a:rPr lang="en-US" smtClean="0"/>
              <a:pPr algn="l"/>
              <a:t>July 19, 2022</a:t>
            </a:fld>
            <a:endParaRPr lang="en-US"/>
          </a:p>
        </p:txBody>
      </p:sp>
      <p:sp>
        <p:nvSpPr>
          <p:cNvPr id="6" name="Footer Placeholder 5">
            <a:extLst>
              <a:ext uri="{FF2B5EF4-FFF2-40B4-BE49-F238E27FC236}">
                <a16:creationId xmlns:a16="http://schemas.microsoft.com/office/drawing/2014/main" id="{8CA58391-0E26-6F40-8D1A-9475607A3B1D}"/>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C357CAA4-F8FB-9042-ABF2-C7200DCC4EA4}"/>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945921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4" name="Date Placeholder 3">
            <a:extLst>
              <a:ext uri="{FF2B5EF4-FFF2-40B4-BE49-F238E27FC236}">
                <a16:creationId xmlns:a16="http://schemas.microsoft.com/office/drawing/2014/main" id="{A3EBBA66-3CFD-6F4D-93CD-A304F04AF7D5}"/>
              </a:ext>
            </a:extLst>
          </p:cNvPr>
          <p:cNvSpPr>
            <a:spLocks noGrp="1"/>
          </p:cNvSpPr>
          <p:nvPr>
            <p:ph type="dt" sz="half" idx="15"/>
          </p:nvPr>
        </p:nvSpPr>
        <p:spPr/>
        <p:txBody>
          <a:bodyPr/>
          <a:lstStyle/>
          <a:p>
            <a:pPr algn="l"/>
            <a:fld id="{E8A504D4-12FC-E546-8595-799F1C422E11}" type="datetime4">
              <a:rPr lang="en-US" smtClean="0"/>
              <a:pPr algn="l"/>
              <a:t>July 19, 2022</a:t>
            </a:fld>
            <a:endParaRPr lang="en-US"/>
          </a:p>
        </p:txBody>
      </p:sp>
      <p:sp>
        <p:nvSpPr>
          <p:cNvPr id="5" name="Footer Placeholder 4">
            <a:extLst>
              <a:ext uri="{FF2B5EF4-FFF2-40B4-BE49-F238E27FC236}">
                <a16:creationId xmlns:a16="http://schemas.microsoft.com/office/drawing/2014/main" id="{E5FFA479-6C69-914F-B328-DFA290BECEEB}"/>
              </a:ext>
            </a:extLst>
          </p:cNvPr>
          <p:cNvSpPr>
            <a:spLocks noGrp="1"/>
          </p:cNvSpPr>
          <p:nvPr>
            <p:ph type="ftr" sz="quarter" idx="16"/>
          </p:nvPr>
        </p:nvSpPr>
        <p:spPr/>
        <p:txBody>
          <a:bodyPr/>
          <a:lstStyle/>
          <a:p>
            <a:endParaRPr lang="en-US" sz="1000"/>
          </a:p>
        </p:txBody>
      </p:sp>
      <p:sp>
        <p:nvSpPr>
          <p:cNvPr id="6" name="Slide Number Placeholder 5">
            <a:extLst>
              <a:ext uri="{FF2B5EF4-FFF2-40B4-BE49-F238E27FC236}">
                <a16:creationId xmlns:a16="http://schemas.microsoft.com/office/drawing/2014/main" id="{AC93FE46-1DDB-AD4C-BDC3-FAEC034BD447}"/>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1123970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800289F4-BB57-D842-B897-B7B09F8C280A}"/>
              </a:ext>
            </a:extLst>
          </p:cNvPr>
          <p:cNvSpPr>
            <a:spLocks noGrp="1"/>
          </p:cNvSpPr>
          <p:nvPr>
            <p:ph type="dt" sz="half" idx="16"/>
          </p:nvPr>
        </p:nvSpPr>
        <p:spPr/>
        <p:txBody>
          <a:bodyPr/>
          <a:lstStyle/>
          <a:p>
            <a:pPr algn="l"/>
            <a:fld id="{E8A504D4-12FC-E546-8595-799F1C422E11}" type="datetime4">
              <a:rPr lang="en-US" smtClean="0"/>
              <a:pPr algn="l"/>
              <a:t>July 19, 2022</a:t>
            </a:fld>
            <a:endParaRPr lang="en-US"/>
          </a:p>
        </p:txBody>
      </p:sp>
      <p:sp>
        <p:nvSpPr>
          <p:cNvPr id="6" name="Footer Placeholder 5">
            <a:extLst>
              <a:ext uri="{FF2B5EF4-FFF2-40B4-BE49-F238E27FC236}">
                <a16:creationId xmlns:a16="http://schemas.microsoft.com/office/drawing/2014/main" id="{15424257-CE29-7E41-9C64-72B17CE43E8C}"/>
              </a:ext>
            </a:extLst>
          </p:cNvPr>
          <p:cNvSpPr>
            <a:spLocks noGrp="1"/>
          </p:cNvSpPr>
          <p:nvPr>
            <p:ph type="ftr" sz="quarter" idx="17"/>
          </p:nvPr>
        </p:nvSpPr>
        <p:spPr/>
        <p:txBody>
          <a:bodyPr/>
          <a:lstStyle/>
          <a:p>
            <a:endParaRPr lang="en-US" sz="1000"/>
          </a:p>
        </p:txBody>
      </p:sp>
      <p:sp>
        <p:nvSpPr>
          <p:cNvPr id="9" name="Slide Number Placeholder 8">
            <a:extLst>
              <a:ext uri="{FF2B5EF4-FFF2-40B4-BE49-F238E27FC236}">
                <a16:creationId xmlns:a16="http://schemas.microsoft.com/office/drawing/2014/main" id="{25A09E0D-92BA-654D-A01E-71ED741EDDC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236251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D0DDEEDF-358E-0044-96DD-A517709A55B5}"/>
              </a:ext>
            </a:extLst>
          </p:cNvPr>
          <p:cNvSpPr>
            <a:spLocks noGrp="1"/>
          </p:cNvSpPr>
          <p:nvPr>
            <p:ph type="dt" sz="half" idx="17"/>
          </p:nvPr>
        </p:nvSpPr>
        <p:spPr/>
        <p:txBody>
          <a:bodyPr/>
          <a:lstStyle/>
          <a:p>
            <a:pPr algn="l"/>
            <a:fld id="{E8A504D4-12FC-E546-8595-799F1C422E11}" type="datetime4">
              <a:rPr lang="en-US" smtClean="0"/>
              <a:pPr algn="l"/>
              <a:t>July 19, 2022</a:t>
            </a:fld>
            <a:endParaRPr lang="en-US"/>
          </a:p>
        </p:txBody>
      </p:sp>
      <p:sp>
        <p:nvSpPr>
          <p:cNvPr id="12" name="Footer Placeholder 11">
            <a:extLst>
              <a:ext uri="{FF2B5EF4-FFF2-40B4-BE49-F238E27FC236}">
                <a16:creationId xmlns:a16="http://schemas.microsoft.com/office/drawing/2014/main" id="{89FD39DB-3361-894B-9399-83E6883DFF0B}"/>
              </a:ext>
            </a:extLst>
          </p:cNvPr>
          <p:cNvSpPr>
            <a:spLocks noGrp="1"/>
          </p:cNvSpPr>
          <p:nvPr>
            <p:ph type="ftr" sz="quarter" idx="18"/>
          </p:nvPr>
        </p:nvSpPr>
        <p:spPr/>
        <p:txBody>
          <a:bodyPr/>
          <a:lstStyle/>
          <a:p>
            <a:endParaRPr lang="en-US" sz="1000"/>
          </a:p>
        </p:txBody>
      </p:sp>
      <p:sp>
        <p:nvSpPr>
          <p:cNvPr id="13" name="Slide Number Placeholder 12">
            <a:extLst>
              <a:ext uri="{FF2B5EF4-FFF2-40B4-BE49-F238E27FC236}">
                <a16:creationId xmlns:a16="http://schemas.microsoft.com/office/drawing/2014/main" id="{E9B7836D-72F7-974E-B7E4-45F6D988DB5C}"/>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93481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4" name="Date Placeholder 3">
            <a:extLst>
              <a:ext uri="{FF2B5EF4-FFF2-40B4-BE49-F238E27FC236}">
                <a16:creationId xmlns:a16="http://schemas.microsoft.com/office/drawing/2014/main" id="{7B3F13EC-3FFC-5445-AAD6-8E7703788C44}"/>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4587B64F-1A6F-714B-B2A5-BB1BD0259E66}"/>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DF87E805-1743-504D-9BC4-83700CAD0F7C}"/>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038831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45910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D62B33-36BC-CC40-9DD1-5B1E243D74CD}"/>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2228168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EB44A0FF-6EE8-F54B-A5CF-A5E6BCF600AE}"/>
              </a:ext>
            </a:extLst>
          </p:cNvPr>
          <p:cNvSpPr>
            <a:spLocks noGrp="1"/>
          </p:cNvSpPr>
          <p:nvPr>
            <p:ph type="dt" sz="half" idx="14"/>
          </p:nvPr>
        </p:nvSpPr>
        <p:spPr/>
        <p:txBody>
          <a:bodyPr/>
          <a:lstStyle/>
          <a:p>
            <a:pPr algn="l"/>
            <a:fld id="{E8A504D4-12FC-E546-8595-799F1C422E11}" type="datetime4">
              <a:rPr lang="en-US" smtClean="0"/>
              <a:pPr algn="l"/>
              <a:t>July 19, 2022</a:t>
            </a:fld>
            <a:endParaRPr lang="en-US"/>
          </a:p>
        </p:txBody>
      </p:sp>
      <p:sp>
        <p:nvSpPr>
          <p:cNvPr id="7" name="Slide Number Placeholder 6">
            <a:extLst>
              <a:ext uri="{FF2B5EF4-FFF2-40B4-BE49-F238E27FC236}">
                <a16:creationId xmlns:a16="http://schemas.microsoft.com/office/drawing/2014/main" id="{133DB04B-6F69-E14B-9E3B-8AAEDC71FDB2}"/>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
        <p:nvSpPr>
          <p:cNvPr id="8" name="Footer Placeholder 7">
            <a:extLst>
              <a:ext uri="{FF2B5EF4-FFF2-40B4-BE49-F238E27FC236}">
                <a16:creationId xmlns:a16="http://schemas.microsoft.com/office/drawing/2014/main" id="{DAFB24E3-27FD-4A40-80C1-382134D60238}"/>
              </a:ext>
            </a:extLst>
          </p:cNvPr>
          <p:cNvSpPr>
            <a:spLocks noGrp="1"/>
          </p:cNvSpPr>
          <p:nvPr>
            <p:ph type="ftr" sz="quarter" idx="17"/>
          </p:nvPr>
        </p:nvSpPr>
        <p:spPr/>
        <p:txBody>
          <a:bodyPr/>
          <a:lstStyle/>
          <a:p>
            <a:endParaRPr lang="en-US" sz="1000"/>
          </a:p>
        </p:txBody>
      </p:sp>
    </p:spTree>
    <p:extLst>
      <p:ext uri="{BB962C8B-B14F-4D97-AF65-F5344CB8AC3E}">
        <p14:creationId xmlns:p14="http://schemas.microsoft.com/office/powerpoint/2010/main" val="2201917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a:t>Click to edit text</a:t>
            </a:r>
          </a:p>
        </p:txBody>
      </p:sp>
      <p:sp>
        <p:nvSpPr>
          <p:cNvPr id="4" name="Date Placeholder 3">
            <a:extLst>
              <a:ext uri="{FF2B5EF4-FFF2-40B4-BE49-F238E27FC236}">
                <a16:creationId xmlns:a16="http://schemas.microsoft.com/office/drawing/2014/main" id="{209A9DDD-3EB2-584B-A4DA-77656A0F8728}"/>
              </a:ext>
            </a:extLst>
          </p:cNvPr>
          <p:cNvSpPr>
            <a:spLocks noGrp="1"/>
          </p:cNvSpPr>
          <p:nvPr>
            <p:ph type="dt" sz="half" idx="15"/>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23AE0541-8F01-6345-9FB8-EC676E3D143C}"/>
              </a:ext>
            </a:extLst>
          </p:cNvPr>
          <p:cNvSpPr>
            <a:spLocks noGrp="1"/>
          </p:cNvSpPr>
          <p:nvPr>
            <p:ph type="sldNum" sz="quarter" idx="17"/>
          </p:nvPr>
        </p:nvSpPr>
        <p:spPr/>
        <p:txBody>
          <a:body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82EB0C65-6945-4649-B242-8DA2875AE866}"/>
              </a:ext>
            </a:extLst>
          </p:cNvPr>
          <p:cNvSpPr>
            <a:spLocks noGrp="1"/>
          </p:cNvSpPr>
          <p:nvPr>
            <p:ph type="ftr" sz="quarter" idx="18"/>
          </p:nvPr>
        </p:nvSpPr>
        <p:spPr/>
        <p:txBody>
          <a:bodyPr/>
          <a:lstStyle/>
          <a:p>
            <a:endParaRPr lang="en-US" sz="1000"/>
          </a:p>
        </p:txBody>
      </p:sp>
    </p:spTree>
    <p:extLst>
      <p:ext uri="{BB962C8B-B14F-4D97-AF65-F5344CB8AC3E}">
        <p14:creationId xmlns:p14="http://schemas.microsoft.com/office/powerpoint/2010/main" val="212412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0D2DE5A-F5C2-6F41-B7D1-3E785EFE4E03}"/>
              </a:ext>
            </a:extLst>
          </p:cNvPr>
          <p:cNvSpPr>
            <a:spLocks noGrp="1"/>
          </p:cNvSpPr>
          <p:nvPr>
            <p:ph type="dt" sz="half" idx="16"/>
          </p:nvPr>
        </p:nvSpPr>
        <p:spPr/>
        <p:txBody>
          <a:bodyPr/>
          <a:lstStyle/>
          <a:p>
            <a:pPr algn="l"/>
            <a:fld id="{E8A504D4-12FC-E546-8595-799F1C422E11}" type="datetime4">
              <a:rPr lang="en-US" smtClean="0"/>
              <a:pPr algn="l"/>
              <a:t>July 19, 2022</a:t>
            </a:fld>
            <a:endParaRPr lang="en-US"/>
          </a:p>
        </p:txBody>
      </p:sp>
      <p:sp>
        <p:nvSpPr>
          <p:cNvPr id="9" name="Slide Number Placeholder 8">
            <a:extLst>
              <a:ext uri="{FF2B5EF4-FFF2-40B4-BE49-F238E27FC236}">
                <a16:creationId xmlns:a16="http://schemas.microsoft.com/office/drawing/2014/main" id="{CE2781F2-5F75-9646-98CD-02EDF2D6B6AE}"/>
              </a:ext>
            </a:extLst>
          </p:cNvPr>
          <p:cNvSpPr>
            <a:spLocks noGrp="1"/>
          </p:cNvSpPr>
          <p:nvPr>
            <p:ph type="sldNum" sz="quarter" idx="18"/>
          </p:nvPr>
        </p:nvSpPr>
        <p:spPr/>
        <p:txBody>
          <a:bodyPr/>
          <a:lstStyle/>
          <a:p>
            <a:pPr algn="ctr"/>
            <a:fld id="{B474D2A7-32E0-B840-9DF4-58881E53B73E}" type="slidenum">
              <a:rPr lang="en-US" smtClean="0"/>
              <a:pPr algn="ctr"/>
              <a:t>‹#›</a:t>
            </a:fld>
            <a:endParaRPr lang="en-US"/>
          </a:p>
        </p:txBody>
      </p:sp>
      <p:sp>
        <p:nvSpPr>
          <p:cNvPr id="10" name="Footer Placeholder 9">
            <a:extLst>
              <a:ext uri="{FF2B5EF4-FFF2-40B4-BE49-F238E27FC236}">
                <a16:creationId xmlns:a16="http://schemas.microsoft.com/office/drawing/2014/main" id="{BFE3FBC8-4C7B-F34C-8E45-90F49545CF28}"/>
              </a:ext>
            </a:extLst>
          </p:cNvPr>
          <p:cNvSpPr>
            <a:spLocks noGrp="1"/>
          </p:cNvSpPr>
          <p:nvPr>
            <p:ph type="ftr" sz="quarter" idx="19"/>
          </p:nvPr>
        </p:nvSpPr>
        <p:spPr/>
        <p:txBody>
          <a:bodyPr/>
          <a:lstStyle/>
          <a:p>
            <a:endParaRPr lang="en-US" sz="1000"/>
          </a:p>
        </p:txBody>
      </p:sp>
    </p:spTree>
    <p:extLst>
      <p:ext uri="{BB962C8B-B14F-4D97-AF65-F5344CB8AC3E}">
        <p14:creationId xmlns:p14="http://schemas.microsoft.com/office/powerpoint/2010/main" val="2520720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F6BB1CBE-87BB-3F4C-B8FA-81EE1BEAE738}"/>
              </a:ext>
            </a:extLst>
          </p:cNvPr>
          <p:cNvSpPr>
            <a:spLocks noGrp="1"/>
          </p:cNvSpPr>
          <p:nvPr>
            <p:ph type="dt" sz="half" idx="17"/>
          </p:nvPr>
        </p:nvSpPr>
        <p:spPr/>
        <p:txBody>
          <a:bodyPr/>
          <a:lstStyle/>
          <a:p>
            <a:pPr algn="l"/>
            <a:fld id="{E8A504D4-12FC-E546-8595-799F1C422E11}" type="datetime4">
              <a:rPr lang="en-US" smtClean="0"/>
              <a:pPr algn="l"/>
              <a:t>July 19, 2022</a:t>
            </a:fld>
            <a:endParaRPr lang="en-US"/>
          </a:p>
        </p:txBody>
      </p:sp>
      <p:sp>
        <p:nvSpPr>
          <p:cNvPr id="13" name="Footer Placeholder 12">
            <a:extLst>
              <a:ext uri="{FF2B5EF4-FFF2-40B4-BE49-F238E27FC236}">
                <a16:creationId xmlns:a16="http://schemas.microsoft.com/office/drawing/2014/main" id="{2E9CEFFE-76FD-3F47-A53A-65E107D220EB}"/>
              </a:ext>
            </a:extLst>
          </p:cNvPr>
          <p:cNvSpPr>
            <a:spLocks noGrp="1"/>
          </p:cNvSpPr>
          <p:nvPr>
            <p:ph type="ftr" sz="quarter" idx="18"/>
          </p:nvPr>
        </p:nvSpPr>
        <p:spPr/>
        <p:txBody>
          <a:bodyPr/>
          <a:lstStyle/>
          <a:p>
            <a:endParaRPr lang="en-US" sz="1000"/>
          </a:p>
        </p:txBody>
      </p:sp>
      <p:sp>
        <p:nvSpPr>
          <p:cNvPr id="15" name="Slide Number Placeholder 14">
            <a:extLst>
              <a:ext uri="{FF2B5EF4-FFF2-40B4-BE49-F238E27FC236}">
                <a16:creationId xmlns:a16="http://schemas.microsoft.com/office/drawing/2014/main" id="{97A66DC4-0B76-F44C-9824-28A94B137794}"/>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741606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a:t>Click To Edit Title</a:t>
            </a:r>
          </a:p>
        </p:txBody>
      </p:sp>
      <p:sp>
        <p:nvSpPr>
          <p:cNvPr id="8" name="Date Placeholder 7">
            <a:extLst>
              <a:ext uri="{FF2B5EF4-FFF2-40B4-BE49-F238E27FC236}">
                <a16:creationId xmlns:a16="http://schemas.microsoft.com/office/drawing/2014/main" id="{5EE58BF7-DC87-7545-BD7D-8E547B33DA91}"/>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10" name="Footer Placeholder 9">
            <a:extLst>
              <a:ext uri="{FF2B5EF4-FFF2-40B4-BE49-F238E27FC236}">
                <a16:creationId xmlns:a16="http://schemas.microsoft.com/office/drawing/2014/main" id="{9B86471E-D780-034D-828D-6A292E1DA26A}"/>
              </a:ext>
            </a:extLst>
          </p:cNvPr>
          <p:cNvSpPr>
            <a:spLocks noGrp="1"/>
          </p:cNvSpPr>
          <p:nvPr>
            <p:ph type="ftr" sz="quarter" idx="11"/>
          </p:nvPr>
        </p:nvSpPr>
        <p:spPr/>
        <p:txBody>
          <a:bodyPr/>
          <a:lstStyle/>
          <a:p>
            <a:endParaRPr lang="en-US" sz="1000"/>
          </a:p>
        </p:txBody>
      </p:sp>
      <p:sp>
        <p:nvSpPr>
          <p:cNvPr id="12" name="Slide Number Placeholder 11">
            <a:extLst>
              <a:ext uri="{FF2B5EF4-FFF2-40B4-BE49-F238E27FC236}">
                <a16:creationId xmlns:a16="http://schemas.microsoft.com/office/drawing/2014/main" id="{4BBCC806-893E-F548-A2AE-A8EB49BF537A}"/>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7342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F30F9F-DF99-1A41-B033-C776174CBF90}"/>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9" name="Footer Placeholder 8">
            <a:extLst>
              <a:ext uri="{FF2B5EF4-FFF2-40B4-BE49-F238E27FC236}">
                <a16:creationId xmlns:a16="http://schemas.microsoft.com/office/drawing/2014/main" id="{1B3AE921-0D22-5A4C-9D40-1664F3541D2B}"/>
              </a:ext>
            </a:extLst>
          </p:cNvPr>
          <p:cNvSpPr>
            <a:spLocks noGrp="1"/>
          </p:cNvSpPr>
          <p:nvPr>
            <p:ph type="ftr" sz="quarter" idx="11"/>
          </p:nvPr>
        </p:nvSpPr>
        <p:spPr/>
        <p:txBody>
          <a:bodyPr/>
          <a:lstStyle/>
          <a:p>
            <a:endParaRPr lang="en-US" sz="1000"/>
          </a:p>
        </p:txBody>
      </p:sp>
      <p:sp>
        <p:nvSpPr>
          <p:cNvPr id="11" name="Slide Number Placeholder 10">
            <a:extLst>
              <a:ext uri="{FF2B5EF4-FFF2-40B4-BE49-F238E27FC236}">
                <a16:creationId xmlns:a16="http://schemas.microsoft.com/office/drawing/2014/main" id="{677C907A-FB03-C14B-A79C-94E075DE0D21}"/>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36844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127776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41524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a:t>Click to insert picture</a:t>
            </a:r>
            <a:endParaRPr lang="en-US">
              <a:solidFill>
                <a:schemeClr val="tx1"/>
              </a:solidFill>
            </a:endParaRPr>
          </a:p>
          <a:p>
            <a:endParaRPr lang="en-US">
              <a:solidFill>
                <a:schemeClr val="tx1"/>
              </a:solidFill>
            </a:endParaRPr>
          </a:p>
          <a:p>
            <a:endParaRPr lang="en-US">
              <a:solidFill>
                <a:schemeClr val="tx1"/>
              </a:solidFill>
            </a:endParaRPr>
          </a:p>
          <a:p>
            <a:endParaRPr lang="en-US"/>
          </a:p>
        </p:txBody>
      </p:sp>
    </p:spTree>
    <p:extLst>
      <p:ext uri="{BB962C8B-B14F-4D97-AF65-F5344CB8AC3E}">
        <p14:creationId xmlns:p14="http://schemas.microsoft.com/office/powerpoint/2010/main" val="3462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3973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July 19, 2022</a:t>
            </a:fld>
            <a:endParaRPr lang="en-US"/>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36275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D62B33-36BC-CC40-9DD1-5B1E243D74CD}"/>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lgn="ct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a:p>
        </p:txBody>
      </p:sp>
    </p:spTree>
    <p:extLst>
      <p:ext uri="{BB962C8B-B14F-4D97-AF65-F5344CB8AC3E}">
        <p14:creationId xmlns:p14="http://schemas.microsoft.com/office/powerpoint/2010/main" val="1976480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a:t>Click to edit text</a:t>
            </a:r>
          </a:p>
        </p:txBody>
      </p:sp>
      <p:sp>
        <p:nvSpPr>
          <p:cNvPr id="5" name="Date Placeholder 4">
            <a:extLst>
              <a:ext uri="{FF2B5EF4-FFF2-40B4-BE49-F238E27FC236}">
                <a16:creationId xmlns:a16="http://schemas.microsoft.com/office/drawing/2014/main" id="{B774A525-FBCD-CE44-9ADC-BE1EA996D34C}"/>
              </a:ext>
            </a:extLst>
          </p:cNvPr>
          <p:cNvSpPr>
            <a:spLocks noGrp="1"/>
          </p:cNvSpPr>
          <p:nvPr>
            <p:ph type="dt" sz="half" idx="14"/>
          </p:nvPr>
        </p:nvSpPr>
        <p:spPr/>
        <p:txBody>
          <a:bodyPr/>
          <a:lstStyle/>
          <a:p>
            <a:pPr algn="l"/>
            <a:fld id="{E8A504D4-12FC-E546-8595-799F1C422E11}" type="datetime4">
              <a:rPr lang="en-US" smtClean="0"/>
              <a:pPr algn="l"/>
              <a:t>July 19, 2022</a:t>
            </a:fld>
            <a:endParaRPr lang="en-US"/>
          </a:p>
        </p:txBody>
      </p:sp>
      <p:sp>
        <p:nvSpPr>
          <p:cNvPr id="6" name="Footer Placeholder 5">
            <a:extLst>
              <a:ext uri="{FF2B5EF4-FFF2-40B4-BE49-F238E27FC236}">
                <a16:creationId xmlns:a16="http://schemas.microsoft.com/office/drawing/2014/main" id="{BB29BC98-3895-AB4D-AE0F-BF533574A4A0}"/>
              </a:ext>
            </a:extLst>
          </p:cNvPr>
          <p:cNvSpPr>
            <a:spLocks noGrp="1"/>
          </p:cNvSpPr>
          <p:nvPr>
            <p:ph type="ftr" sz="quarter" idx="15"/>
          </p:nvPr>
        </p:nvSpPr>
        <p:spPr/>
        <p:txBody>
          <a:bodyPr/>
          <a:lstStyle/>
          <a:p>
            <a:endParaRPr lang="en-US" sz="1000"/>
          </a:p>
        </p:txBody>
      </p:sp>
      <p:sp>
        <p:nvSpPr>
          <p:cNvPr id="7" name="Slide Number Placeholder 6">
            <a:extLst>
              <a:ext uri="{FF2B5EF4-FFF2-40B4-BE49-F238E27FC236}">
                <a16:creationId xmlns:a16="http://schemas.microsoft.com/office/drawing/2014/main" id="{0479F60D-F9D9-CF40-AD6C-D0C5ADB43AAC}"/>
              </a:ext>
            </a:extLst>
          </p:cNvPr>
          <p:cNvSpPr>
            <a:spLocks noGrp="1"/>
          </p:cNvSpPr>
          <p:nvPr>
            <p:ph type="sldNum" sz="quarter" idx="16"/>
          </p:nvPr>
        </p:nvSpPr>
        <p:spPr/>
        <p:txBody>
          <a:bodyPr/>
          <a:lstStyle/>
          <a:p>
            <a:pPr algn="ctr"/>
            <a:fld id="{B474D2A7-32E0-B840-9DF4-58881E53B73E}" type="slidenum">
              <a:rPr lang="en-US" smtClean="0"/>
              <a:pPr algn="ctr"/>
              <a:t>‹#›</a:t>
            </a:fld>
            <a:endParaRPr lang="en-US"/>
          </a:p>
        </p:txBody>
      </p:sp>
    </p:spTree>
    <p:extLst>
      <p:ext uri="{BB962C8B-B14F-4D97-AF65-F5344CB8AC3E}">
        <p14:creationId xmlns:p14="http://schemas.microsoft.com/office/powerpoint/2010/main" val="294535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Tree>
    <p:extLst>
      <p:ext uri="{BB962C8B-B14F-4D97-AF65-F5344CB8AC3E}">
        <p14:creationId xmlns:p14="http://schemas.microsoft.com/office/powerpoint/2010/main" val="730280121"/>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49" r:id="rId3"/>
    <p:sldLayoutId id="2147483673" r:id="rId4"/>
    <p:sldLayoutId id="2147483674" r:id="rId5"/>
    <p:sldLayoutId id="2147483656" r:id="rId6"/>
    <p:sldLayoutId id="2147483701" r:id="rId7"/>
    <p:sldLayoutId id="2147483702" r:id="rId8"/>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39"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992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45142"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992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4"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lgn="ct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816"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1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2.svg"/><Relationship Id="rId3" Type="http://schemas.openxmlformats.org/officeDocument/2006/relationships/chart" Target="../charts/chart1.xml"/><Relationship Id="rId21" Type="http://schemas.openxmlformats.org/officeDocument/2006/relationships/image" Target="../media/image55.png"/><Relationship Id="rId7" Type="http://schemas.openxmlformats.org/officeDocument/2006/relationships/chart" Target="../charts/chart5.xml"/><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19.xml"/><Relationship Id="rId6" Type="http://schemas.openxmlformats.org/officeDocument/2006/relationships/chart" Target="../charts/chart4.xml"/><Relationship Id="rId11" Type="http://schemas.openxmlformats.org/officeDocument/2006/relationships/image" Target="../media/image46.svg"/><Relationship Id="rId5" Type="http://schemas.openxmlformats.org/officeDocument/2006/relationships/chart" Target="../charts/chart3.xml"/><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chart" Target="../charts/chart2.xml"/><Relationship Id="rId9" Type="http://schemas.openxmlformats.org/officeDocument/2006/relationships/image" Target="../media/image44.svg"/><Relationship Id="rId14" Type="http://schemas.openxmlformats.org/officeDocument/2006/relationships/chart" Target="../charts/chart6.xml"/><Relationship Id="rId22"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mailto:bufordhwyart@itsmarta.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bufordhwyart@itsmarta.com"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6" Type="http://schemas.openxmlformats.org/officeDocument/2006/relationships/image" Target="../media/image32.svg"/><Relationship Id="rId1" Type="http://schemas.openxmlformats.org/officeDocument/2006/relationships/slideLayout" Target="../slideLayouts/slideLayout19.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DFF443F-2D43-FE4C-A6C2-52A276914F0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2270103"/>
            <a:ext cx="6170212" cy="4587897"/>
          </a:xfrm>
        </p:spPr>
      </p:pic>
      <p:sp>
        <p:nvSpPr>
          <p:cNvPr id="13" name="Title 7">
            <a:extLst>
              <a:ext uri="{FF2B5EF4-FFF2-40B4-BE49-F238E27FC236}">
                <a16:creationId xmlns:a16="http://schemas.microsoft.com/office/drawing/2014/main" id="{1AC539B8-41DC-416E-BD96-8CDE5EADD344}"/>
              </a:ext>
            </a:extLst>
          </p:cNvPr>
          <p:cNvSpPr txBox="1">
            <a:spLocks/>
          </p:cNvSpPr>
          <p:nvPr/>
        </p:nvSpPr>
        <p:spPr>
          <a:xfrm>
            <a:off x="6912424" y="2033596"/>
            <a:ext cx="4647398" cy="8443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spc="0" baseline="0">
                <a:solidFill>
                  <a:schemeClr val="tx1"/>
                </a:solidFill>
                <a:latin typeface="+mj-lt"/>
                <a:ea typeface="+mj-ea"/>
                <a:cs typeface="+mj-cs"/>
              </a:defRPr>
            </a:lvl1pPr>
          </a:lstStyle>
          <a:p>
            <a:r>
              <a:rPr lang="en-US"/>
              <a:t>Buford Highway</a:t>
            </a:r>
          </a:p>
        </p:txBody>
      </p:sp>
      <p:sp>
        <p:nvSpPr>
          <p:cNvPr id="14" name="Subtitle 8">
            <a:extLst>
              <a:ext uri="{FF2B5EF4-FFF2-40B4-BE49-F238E27FC236}">
                <a16:creationId xmlns:a16="http://schemas.microsoft.com/office/drawing/2014/main" id="{AD0730F1-5025-4985-87B9-A047A3CB6650}"/>
              </a:ext>
            </a:extLst>
          </p:cNvPr>
          <p:cNvSpPr txBox="1">
            <a:spLocks/>
          </p:cNvSpPr>
          <p:nvPr/>
        </p:nvSpPr>
        <p:spPr>
          <a:xfrm>
            <a:off x="6912425" y="2877953"/>
            <a:ext cx="4647398" cy="106022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a:latin typeface="+mj-lt"/>
              </a:rPr>
              <a:t>Arterial Rapid Transit (ART)</a:t>
            </a:r>
          </a:p>
          <a:p>
            <a:endParaRPr lang="en-US"/>
          </a:p>
          <a:p>
            <a:endParaRPr lang="en-US"/>
          </a:p>
        </p:txBody>
      </p:sp>
      <p:sp>
        <p:nvSpPr>
          <p:cNvPr id="15" name="Subtitle 8">
            <a:extLst>
              <a:ext uri="{FF2B5EF4-FFF2-40B4-BE49-F238E27FC236}">
                <a16:creationId xmlns:a16="http://schemas.microsoft.com/office/drawing/2014/main" id="{68805642-0959-41F3-B4EB-274E21A307F1}"/>
              </a:ext>
            </a:extLst>
          </p:cNvPr>
          <p:cNvSpPr txBox="1">
            <a:spLocks/>
          </p:cNvSpPr>
          <p:nvPr/>
        </p:nvSpPr>
        <p:spPr>
          <a:xfrm>
            <a:off x="6912428" y="3938179"/>
            <a:ext cx="6934199" cy="53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t>Project Briefing</a:t>
            </a:r>
          </a:p>
          <a:p>
            <a:endParaRPr lang="en-US" b="1">
              <a:cs typeface="Arial"/>
            </a:endParaRPr>
          </a:p>
          <a:p>
            <a:endParaRPr lang="en-US" b="1">
              <a:cs typeface="Arial"/>
            </a:endParaRPr>
          </a:p>
          <a:p>
            <a:endParaRPr lang="en-US">
              <a:cs typeface="Arial" panose="020B0604020202020204"/>
            </a:endParaRPr>
          </a:p>
        </p:txBody>
      </p:sp>
      <p:sp>
        <p:nvSpPr>
          <p:cNvPr id="16" name="Subtitle 8">
            <a:extLst>
              <a:ext uri="{FF2B5EF4-FFF2-40B4-BE49-F238E27FC236}">
                <a16:creationId xmlns:a16="http://schemas.microsoft.com/office/drawing/2014/main" id="{F31B01F5-DABC-45A2-A8CB-7833B25FA3D0}"/>
              </a:ext>
            </a:extLst>
          </p:cNvPr>
          <p:cNvSpPr txBox="1">
            <a:spLocks/>
          </p:cNvSpPr>
          <p:nvPr/>
        </p:nvSpPr>
        <p:spPr>
          <a:xfrm>
            <a:off x="6912424" y="4382430"/>
            <a:ext cx="6934199" cy="53413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June 23, 2022</a:t>
            </a:r>
          </a:p>
          <a:p>
            <a:endParaRPr lang="en-US" b="1" dirty="0"/>
          </a:p>
          <a:p>
            <a:endParaRPr lang="en-US" dirty="0"/>
          </a:p>
        </p:txBody>
      </p:sp>
    </p:spTree>
    <p:extLst>
      <p:ext uri="{BB962C8B-B14F-4D97-AF65-F5344CB8AC3E}">
        <p14:creationId xmlns:p14="http://schemas.microsoft.com/office/powerpoint/2010/main" val="189042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83746-32B2-4827-A0EA-3FAA5785B1EE}"/>
              </a:ext>
            </a:extLst>
          </p:cNvPr>
          <p:cNvSpPr>
            <a:spLocks noGrp="1"/>
          </p:cNvSpPr>
          <p:nvPr>
            <p:ph type="title" idx="4294967295"/>
          </p:nvPr>
        </p:nvSpPr>
        <p:spPr>
          <a:xfrm>
            <a:off x="826267" y="898525"/>
            <a:ext cx="5711825" cy="612775"/>
          </a:xfrm>
        </p:spPr>
        <p:txBody>
          <a:bodyPr/>
          <a:lstStyle/>
          <a:p>
            <a:r>
              <a:rPr lang="en-US" sz="2400"/>
              <a:t>Project Overview</a:t>
            </a:r>
            <a:endParaRPr lang="en-US"/>
          </a:p>
        </p:txBody>
      </p:sp>
      <p:sp>
        <p:nvSpPr>
          <p:cNvPr id="6" name="Text Placeholder 5">
            <a:extLst>
              <a:ext uri="{FF2B5EF4-FFF2-40B4-BE49-F238E27FC236}">
                <a16:creationId xmlns:a16="http://schemas.microsoft.com/office/drawing/2014/main" id="{FE2774C2-3DB4-4C52-AA11-2624B5585FF5}"/>
              </a:ext>
            </a:extLst>
          </p:cNvPr>
          <p:cNvSpPr>
            <a:spLocks noGrp="1"/>
          </p:cNvSpPr>
          <p:nvPr>
            <p:ph type="body" sz="quarter" idx="4294967295"/>
          </p:nvPr>
        </p:nvSpPr>
        <p:spPr>
          <a:xfrm>
            <a:off x="826267" y="1638300"/>
            <a:ext cx="4138613" cy="4321175"/>
          </a:xfrm>
        </p:spPr>
        <p:txBody>
          <a:bodyPr vert="horz" lIns="91440" tIns="45720" rIns="91440" bIns="45720" rtlCol="0" anchor="t">
            <a:normAutofit/>
          </a:bodyPr>
          <a:lstStyle/>
          <a:p>
            <a:pPr marL="285750" indent="-285750">
              <a:buFont typeface="Arial" panose="020B0604020202020204" pitchFamily="34" charset="0"/>
              <a:buChar char="•"/>
            </a:pPr>
            <a:r>
              <a:rPr lang="en-US" sz="2400" dirty="0">
                <a:solidFill>
                  <a:srgbClr val="453F45"/>
                </a:solidFill>
              </a:rPr>
              <a:t>ART from the Lindbergh Center MARTA Rail Station to the Doraville MARTA Rail Station</a:t>
            </a:r>
          </a:p>
          <a:p>
            <a:pPr marL="285750" indent="-285750">
              <a:buFont typeface="Arial" panose="020B0604020202020204" pitchFamily="34" charset="0"/>
              <a:buChar char="•"/>
            </a:pPr>
            <a:r>
              <a:rPr lang="en-US" sz="2400" dirty="0">
                <a:solidFill>
                  <a:srgbClr val="453F45"/>
                </a:solidFill>
                <a:cs typeface="Arial"/>
              </a:rPr>
              <a:t>Runs through:</a:t>
            </a:r>
            <a:endParaRPr lang="en-US" sz="2400" dirty="0">
              <a:solidFill>
                <a:srgbClr val="453F45"/>
              </a:solidFill>
            </a:endParaRPr>
          </a:p>
          <a:p>
            <a:pPr marL="742950" lvl="1" indent="-285750">
              <a:buFont typeface="Arial" panose="020B0604020202020204" pitchFamily="34" charset="0"/>
              <a:buChar char="•"/>
            </a:pPr>
            <a:r>
              <a:rPr lang="en-US" sz="2000" dirty="0">
                <a:solidFill>
                  <a:srgbClr val="453F45"/>
                </a:solidFill>
              </a:rPr>
              <a:t>Atlanta </a:t>
            </a:r>
            <a:endParaRPr lang="en-US" sz="2000" dirty="0">
              <a:solidFill>
                <a:srgbClr val="453F45"/>
              </a:solidFill>
              <a:cs typeface="Arial"/>
            </a:endParaRPr>
          </a:p>
          <a:p>
            <a:pPr marL="742950" lvl="1" indent="-285750">
              <a:buFont typeface="Arial" panose="020B0604020202020204" pitchFamily="34" charset="0"/>
              <a:buChar char="•"/>
            </a:pPr>
            <a:r>
              <a:rPr lang="en-US" sz="2000" dirty="0">
                <a:solidFill>
                  <a:srgbClr val="453F45"/>
                </a:solidFill>
              </a:rPr>
              <a:t>Brookhaven</a:t>
            </a:r>
            <a:endParaRPr lang="en-US" sz="2000" dirty="0">
              <a:solidFill>
                <a:srgbClr val="453F45"/>
              </a:solidFill>
              <a:cs typeface="Arial"/>
            </a:endParaRPr>
          </a:p>
          <a:p>
            <a:pPr marL="742950" lvl="1" indent="-285750">
              <a:buFont typeface="Arial" panose="020B0604020202020204" pitchFamily="34" charset="0"/>
              <a:buChar char="•"/>
            </a:pPr>
            <a:r>
              <a:rPr lang="en-US" sz="2000" dirty="0">
                <a:solidFill>
                  <a:srgbClr val="453F45"/>
                </a:solidFill>
              </a:rPr>
              <a:t>Chamblee</a:t>
            </a:r>
            <a:endParaRPr lang="en-US" sz="2000" dirty="0">
              <a:solidFill>
                <a:srgbClr val="453F45"/>
              </a:solidFill>
              <a:cs typeface="Arial"/>
            </a:endParaRPr>
          </a:p>
          <a:p>
            <a:pPr marL="742950" lvl="1" indent="-285750">
              <a:buFont typeface="Arial" panose="020B0604020202020204" pitchFamily="34" charset="0"/>
              <a:buChar char="•"/>
            </a:pPr>
            <a:r>
              <a:rPr lang="en-US" sz="2000" dirty="0">
                <a:solidFill>
                  <a:srgbClr val="453F45"/>
                </a:solidFill>
              </a:rPr>
              <a:t>Doraville</a:t>
            </a:r>
            <a:endParaRPr lang="en-US" dirty="0">
              <a:solidFill>
                <a:srgbClr val="453F45"/>
              </a:solidFill>
            </a:endParaRPr>
          </a:p>
        </p:txBody>
      </p:sp>
      <p:pic>
        <p:nvPicPr>
          <p:cNvPr id="9" name="Picture Placeholder 8">
            <a:extLst>
              <a:ext uri="{FF2B5EF4-FFF2-40B4-BE49-F238E27FC236}">
                <a16:creationId xmlns:a16="http://schemas.microsoft.com/office/drawing/2014/main" id="{B7E7B0F4-0C32-4D97-B92E-C2E3BE3930D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991100" y="0"/>
            <a:ext cx="7200900" cy="6894513"/>
          </a:xfrm>
          <a:prstGeom prst="rect">
            <a:avLst/>
          </a:prstGeom>
        </p:spPr>
      </p:pic>
    </p:spTree>
    <p:extLst>
      <p:ext uri="{BB962C8B-B14F-4D97-AF65-F5344CB8AC3E}">
        <p14:creationId xmlns:p14="http://schemas.microsoft.com/office/powerpoint/2010/main" val="424312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48798-D612-4468-A71A-2F61123AB8C9}"/>
              </a:ext>
            </a:extLst>
          </p:cNvPr>
          <p:cNvSpPr>
            <a:spLocks noGrp="1"/>
          </p:cNvSpPr>
          <p:nvPr>
            <p:ph type="title"/>
          </p:nvPr>
        </p:nvSpPr>
        <p:spPr>
          <a:xfrm>
            <a:off x="0" y="914399"/>
            <a:ext cx="6095999" cy="612500"/>
          </a:xfrm>
        </p:spPr>
        <p:txBody>
          <a:bodyPr>
            <a:normAutofit/>
          </a:bodyPr>
          <a:lstStyle/>
          <a:p>
            <a:pPr algn="ctr"/>
            <a:r>
              <a:rPr lang="en-US" dirty="0">
                <a:solidFill>
                  <a:srgbClr val="453F45"/>
                </a:solidFill>
              </a:rPr>
              <a:t>Corridor Characteristics</a:t>
            </a:r>
          </a:p>
        </p:txBody>
      </p:sp>
      <p:sp>
        <p:nvSpPr>
          <p:cNvPr id="3" name="Date Placeholder 2">
            <a:extLst>
              <a:ext uri="{FF2B5EF4-FFF2-40B4-BE49-F238E27FC236}">
                <a16:creationId xmlns:a16="http://schemas.microsoft.com/office/drawing/2014/main" id="{2C5E8C08-4133-427C-AC1C-99481BA77557}"/>
              </a:ext>
            </a:extLst>
          </p:cNvPr>
          <p:cNvSpPr>
            <a:spLocks noGrp="1"/>
          </p:cNvSpPr>
          <p:nvPr>
            <p:ph type="dt" sz="half" idx="10"/>
          </p:nvPr>
        </p:nvSpPr>
        <p:spPr>
          <a:xfrm>
            <a:off x="39320" y="3947588"/>
            <a:ext cx="1668162" cy="365125"/>
          </a:xfrm>
        </p:spPr>
        <p:txBody>
          <a:bodyPr/>
          <a:lstStyle/>
          <a:p>
            <a:pPr algn="l"/>
            <a:fld id="{E8A504D4-12FC-E546-8595-799F1C422E11}" type="datetime4">
              <a:rPr lang="en-US" smtClean="0">
                <a:solidFill>
                  <a:srgbClr val="453F45"/>
                </a:solidFill>
              </a:rPr>
              <a:pPr algn="l"/>
              <a:t>July 19, 2022</a:t>
            </a:fld>
            <a:endParaRPr lang="en-US" dirty="0">
              <a:solidFill>
                <a:srgbClr val="453F45"/>
              </a:solidFill>
            </a:endParaRPr>
          </a:p>
        </p:txBody>
      </p:sp>
      <p:sp>
        <p:nvSpPr>
          <p:cNvPr id="4" name="Slide Number Placeholder 3">
            <a:extLst>
              <a:ext uri="{FF2B5EF4-FFF2-40B4-BE49-F238E27FC236}">
                <a16:creationId xmlns:a16="http://schemas.microsoft.com/office/drawing/2014/main" id="{FB40E207-618A-4FDD-838E-7557D6E07D33}"/>
              </a:ext>
            </a:extLst>
          </p:cNvPr>
          <p:cNvSpPr>
            <a:spLocks noGrp="1"/>
          </p:cNvSpPr>
          <p:nvPr>
            <p:ph type="sldNum" sz="quarter" idx="12"/>
          </p:nvPr>
        </p:nvSpPr>
        <p:spPr/>
        <p:txBody>
          <a:bodyPr/>
          <a:lstStyle/>
          <a:p>
            <a:pPr algn="ctr"/>
            <a:fld id="{B474D2A7-32E0-B840-9DF4-58881E53B73E}" type="slidenum">
              <a:rPr lang="en-US" smtClean="0">
                <a:solidFill>
                  <a:srgbClr val="453F45"/>
                </a:solidFill>
              </a:rPr>
              <a:pPr algn="ctr"/>
              <a:t>11</a:t>
            </a:fld>
            <a:endParaRPr lang="en-US">
              <a:solidFill>
                <a:srgbClr val="453F45"/>
              </a:solidFill>
            </a:endParaRPr>
          </a:p>
        </p:txBody>
      </p:sp>
      <p:graphicFrame>
        <p:nvGraphicFramePr>
          <p:cNvPr id="27" name="Chart 26">
            <a:extLst>
              <a:ext uri="{FF2B5EF4-FFF2-40B4-BE49-F238E27FC236}">
                <a16:creationId xmlns:a16="http://schemas.microsoft.com/office/drawing/2014/main" id="{8BA75EA7-F651-4A64-B756-97AEEBE5D9D8}"/>
              </a:ext>
            </a:extLst>
          </p:cNvPr>
          <p:cNvGraphicFramePr/>
          <p:nvPr>
            <p:extLst>
              <p:ext uri="{D42A27DB-BD31-4B8C-83A1-F6EECF244321}">
                <p14:modId xmlns:p14="http://schemas.microsoft.com/office/powerpoint/2010/main" val="726422846"/>
              </p:ext>
            </p:extLst>
          </p:nvPr>
        </p:nvGraphicFramePr>
        <p:xfrm>
          <a:off x="7470915" y="1426689"/>
          <a:ext cx="4287182" cy="2884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2EFEA86-AB24-402E-A645-04B4D4192DAF}"/>
              </a:ext>
            </a:extLst>
          </p:cNvPr>
          <p:cNvGraphicFramePr/>
          <p:nvPr>
            <p:extLst>
              <p:ext uri="{D42A27DB-BD31-4B8C-83A1-F6EECF244321}">
                <p14:modId xmlns:p14="http://schemas.microsoft.com/office/powerpoint/2010/main" val="1203897867"/>
              </p:ext>
            </p:extLst>
          </p:nvPr>
        </p:nvGraphicFramePr>
        <p:xfrm>
          <a:off x="3599678" y="4036410"/>
          <a:ext cx="4489067" cy="30406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C66CBC1-557D-4448-B30D-75D880B29867}"/>
              </a:ext>
            </a:extLst>
          </p:cNvPr>
          <p:cNvGraphicFramePr/>
          <p:nvPr>
            <p:extLst>
              <p:ext uri="{D42A27DB-BD31-4B8C-83A1-F6EECF244321}">
                <p14:modId xmlns:p14="http://schemas.microsoft.com/office/powerpoint/2010/main" val="2790858263"/>
              </p:ext>
            </p:extLst>
          </p:nvPr>
        </p:nvGraphicFramePr>
        <p:xfrm>
          <a:off x="-8610" y="3877918"/>
          <a:ext cx="3827010" cy="2806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AEBB90A7-A401-49C2-B6EC-FA560E01D163}"/>
              </a:ext>
            </a:extLst>
          </p:cNvPr>
          <p:cNvGraphicFramePr/>
          <p:nvPr>
            <p:extLst>
              <p:ext uri="{D42A27DB-BD31-4B8C-83A1-F6EECF244321}">
                <p14:modId xmlns:p14="http://schemas.microsoft.com/office/powerpoint/2010/main" val="2894671973"/>
              </p:ext>
            </p:extLst>
          </p:nvPr>
        </p:nvGraphicFramePr>
        <p:xfrm>
          <a:off x="-425188" y="1700403"/>
          <a:ext cx="4396329" cy="25520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844199D4-7466-49CF-A85D-E5494B7C08E6}"/>
              </a:ext>
            </a:extLst>
          </p:cNvPr>
          <p:cNvGraphicFramePr/>
          <p:nvPr>
            <p:extLst>
              <p:ext uri="{D42A27DB-BD31-4B8C-83A1-F6EECF244321}">
                <p14:modId xmlns:p14="http://schemas.microsoft.com/office/powerpoint/2010/main" val="787948745"/>
              </p:ext>
            </p:extLst>
          </p:nvPr>
        </p:nvGraphicFramePr>
        <p:xfrm>
          <a:off x="3977851" y="1534300"/>
          <a:ext cx="3917321" cy="2842075"/>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35CD5B9C-07AC-47D0-99F0-4ECBD976A4AE}"/>
              </a:ext>
            </a:extLst>
          </p:cNvPr>
          <p:cNvSpPr txBox="1"/>
          <p:nvPr/>
        </p:nvSpPr>
        <p:spPr>
          <a:xfrm>
            <a:off x="4355338" y="4241449"/>
            <a:ext cx="3188062" cy="386148"/>
          </a:xfrm>
          <a:prstGeom prst="rect">
            <a:avLst/>
          </a:prstGeom>
          <a:noFill/>
        </p:spPr>
        <p:txBody>
          <a:bodyPr wrap="square" rtlCol="0">
            <a:spAutoFit/>
          </a:bodyPr>
          <a:lstStyle/>
          <a:p>
            <a:pPr algn="ctr"/>
            <a:r>
              <a:rPr lang="en-US" sz="2000" b="1" dirty="0">
                <a:solidFill>
                  <a:srgbClr val="453F45"/>
                </a:solidFill>
              </a:rPr>
              <a:t>No Vehicle Access</a:t>
            </a:r>
          </a:p>
        </p:txBody>
      </p:sp>
      <p:sp>
        <p:nvSpPr>
          <p:cNvPr id="20" name="TextBox 19">
            <a:extLst>
              <a:ext uri="{FF2B5EF4-FFF2-40B4-BE49-F238E27FC236}">
                <a16:creationId xmlns:a16="http://schemas.microsoft.com/office/drawing/2014/main" id="{FFE19218-79C2-46F5-B9E0-56E2D854BD3E}"/>
              </a:ext>
            </a:extLst>
          </p:cNvPr>
          <p:cNvSpPr txBox="1"/>
          <p:nvPr/>
        </p:nvSpPr>
        <p:spPr>
          <a:xfrm>
            <a:off x="597579" y="4225066"/>
            <a:ext cx="3667297" cy="386148"/>
          </a:xfrm>
          <a:prstGeom prst="rect">
            <a:avLst/>
          </a:prstGeom>
          <a:noFill/>
        </p:spPr>
        <p:txBody>
          <a:bodyPr wrap="square" lIns="91440" tIns="45720" rIns="91440" bIns="45720" rtlCol="0" anchor="t">
            <a:spAutoFit/>
          </a:bodyPr>
          <a:lstStyle/>
          <a:p>
            <a:pPr algn="ctr">
              <a:defRPr sz="1862" b="0" i="0" u="none" strike="noStrike" kern="1200" spc="0" baseline="0">
                <a:solidFill>
                  <a:srgbClr val="FFFFFF"/>
                </a:solidFill>
                <a:latin typeface="+mn-lt"/>
                <a:ea typeface="+mn-ea"/>
                <a:cs typeface="+mn-cs"/>
              </a:defRPr>
            </a:pPr>
            <a:r>
              <a:rPr lang="en-US" sz="2000" b="1" dirty="0">
                <a:solidFill>
                  <a:srgbClr val="453F45"/>
                </a:solidFill>
              </a:rPr>
              <a:t>Household Income </a:t>
            </a:r>
          </a:p>
        </p:txBody>
      </p:sp>
      <p:sp>
        <p:nvSpPr>
          <p:cNvPr id="21" name="TextBox 20">
            <a:extLst>
              <a:ext uri="{FF2B5EF4-FFF2-40B4-BE49-F238E27FC236}">
                <a16:creationId xmlns:a16="http://schemas.microsoft.com/office/drawing/2014/main" id="{82B4965D-43F8-4B88-8281-8C174BECFE2D}"/>
              </a:ext>
            </a:extLst>
          </p:cNvPr>
          <p:cNvSpPr txBox="1"/>
          <p:nvPr/>
        </p:nvSpPr>
        <p:spPr>
          <a:xfrm>
            <a:off x="742142" y="1560489"/>
            <a:ext cx="2876568" cy="386148"/>
          </a:xfrm>
          <a:prstGeom prst="rect">
            <a:avLst/>
          </a:prstGeom>
          <a:noFill/>
        </p:spPr>
        <p:txBody>
          <a:bodyPr wrap="square" rtlCol="0">
            <a:spAutoFit/>
          </a:bodyPr>
          <a:lstStyle/>
          <a:p>
            <a:pPr algn="ctr">
              <a:defRPr sz="1862" b="0" i="0" u="none" strike="noStrike" kern="1200" spc="0" baseline="0">
                <a:solidFill>
                  <a:srgbClr val="FFFFFF"/>
                </a:solidFill>
                <a:latin typeface="+mn-lt"/>
                <a:ea typeface="+mn-ea"/>
                <a:cs typeface="+mn-cs"/>
              </a:defRPr>
            </a:pPr>
            <a:r>
              <a:rPr lang="en-US" sz="2000" b="1" dirty="0">
                <a:solidFill>
                  <a:srgbClr val="453F45"/>
                </a:solidFill>
              </a:rPr>
              <a:t>Trips to Work</a:t>
            </a:r>
            <a:endParaRPr lang="en-US" b="1" dirty="0">
              <a:solidFill>
                <a:srgbClr val="453F45"/>
              </a:solidFill>
            </a:endParaRPr>
          </a:p>
        </p:txBody>
      </p:sp>
      <p:sp>
        <p:nvSpPr>
          <p:cNvPr id="22" name="TextBox 21">
            <a:extLst>
              <a:ext uri="{FF2B5EF4-FFF2-40B4-BE49-F238E27FC236}">
                <a16:creationId xmlns:a16="http://schemas.microsoft.com/office/drawing/2014/main" id="{221FE59D-D162-4B01-A5B0-E5447E271EAF}"/>
              </a:ext>
            </a:extLst>
          </p:cNvPr>
          <p:cNvSpPr txBox="1"/>
          <p:nvPr/>
        </p:nvSpPr>
        <p:spPr>
          <a:xfrm>
            <a:off x="3868581" y="1591859"/>
            <a:ext cx="4135859" cy="386148"/>
          </a:xfrm>
          <a:prstGeom prst="rect">
            <a:avLst/>
          </a:prstGeom>
          <a:noFill/>
        </p:spPr>
        <p:txBody>
          <a:bodyPr wrap="square" rtlCol="0">
            <a:spAutoFit/>
          </a:bodyPr>
          <a:lstStyle/>
          <a:p>
            <a:pPr algn="ctr">
              <a:defRPr sz="1862" b="0" i="0" u="none" strike="noStrike" kern="1200" spc="0" baseline="0">
                <a:solidFill>
                  <a:srgbClr val="FFFFFF"/>
                </a:solidFill>
                <a:latin typeface="+mn-lt"/>
                <a:ea typeface="+mn-ea"/>
                <a:cs typeface="+mn-cs"/>
              </a:defRPr>
            </a:pPr>
            <a:r>
              <a:rPr lang="en-US" sz="2000" b="1" dirty="0">
                <a:solidFill>
                  <a:srgbClr val="453F45"/>
                </a:solidFill>
              </a:rPr>
              <a:t>Transit Rider Age</a:t>
            </a:r>
          </a:p>
        </p:txBody>
      </p:sp>
      <p:grpSp>
        <p:nvGrpSpPr>
          <p:cNvPr id="35" name="Group 34">
            <a:extLst>
              <a:ext uri="{FF2B5EF4-FFF2-40B4-BE49-F238E27FC236}">
                <a16:creationId xmlns:a16="http://schemas.microsoft.com/office/drawing/2014/main" id="{386A2A58-67A5-4C94-96C1-635C82CBD452}"/>
              </a:ext>
            </a:extLst>
          </p:cNvPr>
          <p:cNvGrpSpPr/>
          <p:nvPr/>
        </p:nvGrpSpPr>
        <p:grpSpPr>
          <a:xfrm>
            <a:off x="5280471" y="4862288"/>
            <a:ext cx="1561868" cy="1371781"/>
            <a:chOff x="5942542" y="1875877"/>
            <a:chExt cx="1618342" cy="1421382"/>
          </a:xfrm>
        </p:grpSpPr>
        <p:pic>
          <p:nvPicPr>
            <p:cNvPr id="13" name="Graphic 12">
              <a:extLst>
                <a:ext uri="{FF2B5EF4-FFF2-40B4-BE49-F238E27FC236}">
                  <a16:creationId xmlns:a16="http://schemas.microsoft.com/office/drawing/2014/main" id="{DA9D76D3-1D31-44D7-9AAE-6B13D50A51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393" y="1875877"/>
              <a:ext cx="822960" cy="822960"/>
            </a:xfrm>
            <a:prstGeom prst="rect">
              <a:avLst/>
            </a:prstGeom>
          </p:spPr>
        </p:pic>
        <p:sp>
          <p:nvSpPr>
            <p:cNvPr id="39" name="TextBox 38">
              <a:extLst>
                <a:ext uri="{FF2B5EF4-FFF2-40B4-BE49-F238E27FC236}">
                  <a16:creationId xmlns:a16="http://schemas.microsoft.com/office/drawing/2014/main" id="{38154BAE-EF17-4558-BC64-5CE1421508FC}"/>
                </a:ext>
              </a:extLst>
            </p:cNvPr>
            <p:cNvSpPr txBox="1"/>
            <p:nvPr/>
          </p:nvSpPr>
          <p:spPr>
            <a:xfrm>
              <a:off x="5942542" y="2497040"/>
              <a:ext cx="1618342" cy="800219"/>
            </a:xfrm>
            <a:prstGeom prst="rect">
              <a:avLst/>
            </a:prstGeom>
            <a:noFill/>
          </p:spPr>
          <p:txBody>
            <a:bodyPr wrap="square" rtlCol="0">
              <a:spAutoFit/>
            </a:bodyPr>
            <a:lstStyle/>
            <a:p>
              <a:pPr algn="ctr"/>
              <a:r>
                <a:rPr lang="en-US" b="1" dirty="0">
                  <a:solidFill>
                    <a:srgbClr val="453F45"/>
                  </a:solidFill>
                </a:rPr>
                <a:t>44%</a:t>
              </a:r>
              <a:r>
                <a:rPr lang="en-US" sz="1400" b="1" dirty="0">
                  <a:solidFill>
                    <a:srgbClr val="453F45"/>
                  </a:solidFill>
                </a:rPr>
                <a:t> </a:t>
              </a:r>
            </a:p>
            <a:p>
              <a:pPr algn="ctr"/>
              <a:r>
                <a:rPr lang="en-US" sz="1400" dirty="0">
                  <a:solidFill>
                    <a:srgbClr val="453F45"/>
                  </a:solidFill>
                </a:rPr>
                <a:t>of riders without a vehicle</a:t>
              </a:r>
            </a:p>
          </p:txBody>
        </p:sp>
      </p:grpSp>
      <p:grpSp>
        <p:nvGrpSpPr>
          <p:cNvPr id="32" name="Group 31">
            <a:extLst>
              <a:ext uri="{FF2B5EF4-FFF2-40B4-BE49-F238E27FC236}">
                <a16:creationId xmlns:a16="http://schemas.microsoft.com/office/drawing/2014/main" id="{7C0104E7-1F87-472F-A188-B90183EDC1EE}"/>
              </a:ext>
            </a:extLst>
          </p:cNvPr>
          <p:cNvGrpSpPr/>
          <p:nvPr/>
        </p:nvGrpSpPr>
        <p:grpSpPr>
          <a:xfrm>
            <a:off x="1702808" y="4925529"/>
            <a:ext cx="1448190" cy="1308896"/>
            <a:chOff x="1984166" y="2002497"/>
            <a:chExt cx="1500554" cy="1356223"/>
          </a:xfrm>
        </p:grpSpPr>
        <p:pic>
          <p:nvPicPr>
            <p:cNvPr id="14" name="Graphic 13">
              <a:extLst>
                <a:ext uri="{FF2B5EF4-FFF2-40B4-BE49-F238E27FC236}">
                  <a16:creationId xmlns:a16="http://schemas.microsoft.com/office/drawing/2014/main" id="{F210BDC1-DE69-46B8-8B94-A7460E6894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96906" y="2002497"/>
              <a:ext cx="632953" cy="632953"/>
            </a:xfrm>
            <a:prstGeom prst="rect">
              <a:avLst/>
            </a:prstGeom>
          </p:spPr>
        </p:pic>
        <p:sp>
          <p:nvSpPr>
            <p:cNvPr id="40" name="TextBox 39">
              <a:extLst>
                <a:ext uri="{FF2B5EF4-FFF2-40B4-BE49-F238E27FC236}">
                  <a16:creationId xmlns:a16="http://schemas.microsoft.com/office/drawing/2014/main" id="{CF2D3D97-B843-4A61-991A-CC600FB4BAAE}"/>
                </a:ext>
              </a:extLst>
            </p:cNvPr>
            <p:cNvSpPr txBox="1"/>
            <p:nvPr/>
          </p:nvSpPr>
          <p:spPr>
            <a:xfrm>
              <a:off x="1984166" y="2529567"/>
              <a:ext cx="1500554" cy="829153"/>
            </a:xfrm>
            <a:prstGeom prst="rect">
              <a:avLst/>
            </a:prstGeom>
            <a:noFill/>
          </p:spPr>
          <p:txBody>
            <a:bodyPr wrap="square" lIns="91440" tIns="45720" rIns="91440" bIns="45720" rtlCol="0" anchor="t">
              <a:spAutoFit/>
            </a:bodyPr>
            <a:lstStyle/>
            <a:p>
              <a:pPr algn="ctr"/>
              <a:r>
                <a:rPr lang="en-US" b="1" dirty="0">
                  <a:solidFill>
                    <a:srgbClr val="453F45"/>
                  </a:solidFill>
                </a:rPr>
                <a:t>16%</a:t>
              </a:r>
            </a:p>
            <a:p>
              <a:pPr algn="ctr"/>
              <a:r>
                <a:rPr lang="en-US" sz="1400" dirty="0">
                  <a:solidFill>
                    <a:srgbClr val="453F45"/>
                  </a:solidFill>
                </a:rPr>
                <a:t>living below poverty line</a:t>
              </a:r>
            </a:p>
          </p:txBody>
        </p:sp>
      </p:grpSp>
      <p:grpSp>
        <p:nvGrpSpPr>
          <p:cNvPr id="18" name="Group 17">
            <a:extLst>
              <a:ext uri="{FF2B5EF4-FFF2-40B4-BE49-F238E27FC236}">
                <a16:creationId xmlns:a16="http://schemas.microsoft.com/office/drawing/2014/main" id="{A3A85FA7-C631-46CF-9398-03EAC8156733}"/>
              </a:ext>
            </a:extLst>
          </p:cNvPr>
          <p:cNvGrpSpPr/>
          <p:nvPr/>
        </p:nvGrpSpPr>
        <p:grpSpPr>
          <a:xfrm>
            <a:off x="1657565" y="2444851"/>
            <a:ext cx="1254521" cy="1486211"/>
            <a:chOff x="2245145" y="4199577"/>
            <a:chExt cx="1299882" cy="1539950"/>
          </a:xfrm>
        </p:grpSpPr>
        <p:pic>
          <p:nvPicPr>
            <p:cNvPr id="15" name="Graphic 14">
              <a:extLst>
                <a:ext uri="{FF2B5EF4-FFF2-40B4-BE49-F238E27FC236}">
                  <a16:creationId xmlns:a16="http://schemas.microsoft.com/office/drawing/2014/main" id="{CD41A82A-B7A0-466B-B4E7-00A12D9B6A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1063" y="4199577"/>
              <a:ext cx="632953" cy="599729"/>
            </a:xfrm>
            <a:prstGeom prst="rect">
              <a:avLst/>
            </a:prstGeom>
          </p:spPr>
        </p:pic>
        <p:sp>
          <p:nvSpPr>
            <p:cNvPr id="26" name="TextBox 25">
              <a:extLst>
                <a:ext uri="{FF2B5EF4-FFF2-40B4-BE49-F238E27FC236}">
                  <a16:creationId xmlns:a16="http://schemas.microsoft.com/office/drawing/2014/main" id="{B7544FD2-9458-49FA-82F7-48912580C398}"/>
                </a:ext>
              </a:extLst>
            </p:cNvPr>
            <p:cNvSpPr txBox="1"/>
            <p:nvPr/>
          </p:nvSpPr>
          <p:spPr>
            <a:xfrm>
              <a:off x="2245145" y="4687140"/>
              <a:ext cx="1299882" cy="1052387"/>
            </a:xfrm>
            <a:prstGeom prst="rect">
              <a:avLst/>
            </a:prstGeom>
            <a:noFill/>
          </p:spPr>
          <p:txBody>
            <a:bodyPr wrap="square" lIns="91440" tIns="45720" rIns="91440" bIns="45720" rtlCol="0" anchor="t">
              <a:spAutoFit/>
            </a:bodyPr>
            <a:lstStyle/>
            <a:p>
              <a:pPr algn="ctr"/>
              <a:r>
                <a:rPr lang="en-US" b="1" dirty="0">
                  <a:solidFill>
                    <a:srgbClr val="453F45"/>
                  </a:solidFill>
                </a:rPr>
                <a:t>30%</a:t>
              </a:r>
              <a:r>
                <a:rPr lang="en-US" dirty="0">
                  <a:solidFill>
                    <a:srgbClr val="453F45"/>
                  </a:solidFill>
                </a:rPr>
                <a:t> </a:t>
              </a:r>
              <a:r>
                <a:rPr lang="en-US" sz="1400" dirty="0">
                  <a:solidFill>
                    <a:srgbClr val="453F45"/>
                  </a:solidFill>
                </a:rPr>
                <a:t>commuting to work via transit</a:t>
              </a:r>
            </a:p>
          </p:txBody>
        </p:sp>
      </p:grpSp>
      <p:sp>
        <p:nvSpPr>
          <p:cNvPr id="29" name="TextBox 28">
            <a:extLst>
              <a:ext uri="{FF2B5EF4-FFF2-40B4-BE49-F238E27FC236}">
                <a16:creationId xmlns:a16="http://schemas.microsoft.com/office/drawing/2014/main" id="{C795597E-6179-49BE-A472-8B7845DAA8C9}"/>
              </a:ext>
            </a:extLst>
          </p:cNvPr>
          <p:cNvSpPr txBox="1"/>
          <p:nvPr/>
        </p:nvSpPr>
        <p:spPr>
          <a:xfrm>
            <a:off x="7382435" y="1574024"/>
            <a:ext cx="5039856" cy="400110"/>
          </a:xfrm>
          <a:prstGeom prst="rect">
            <a:avLst/>
          </a:prstGeom>
          <a:noFill/>
        </p:spPr>
        <p:txBody>
          <a:bodyPr wrap="square" rtlCol="0">
            <a:spAutoFit/>
          </a:bodyPr>
          <a:lstStyle/>
          <a:p>
            <a:pPr algn="ctr"/>
            <a:r>
              <a:rPr lang="en-US" sz="2000" b="1" dirty="0">
                <a:solidFill>
                  <a:srgbClr val="453F45"/>
                </a:solidFill>
              </a:rPr>
              <a:t>Route 39 Riders Transferring to Rail</a:t>
            </a:r>
          </a:p>
        </p:txBody>
      </p:sp>
      <p:graphicFrame>
        <p:nvGraphicFramePr>
          <p:cNvPr id="30" name="Chart 29">
            <a:extLst>
              <a:ext uri="{FF2B5EF4-FFF2-40B4-BE49-F238E27FC236}">
                <a16:creationId xmlns:a16="http://schemas.microsoft.com/office/drawing/2014/main" id="{53CCA38E-C83F-4472-A40B-4E2771FA8C74}"/>
              </a:ext>
            </a:extLst>
          </p:cNvPr>
          <p:cNvGraphicFramePr/>
          <p:nvPr>
            <p:extLst>
              <p:ext uri="{D42A27DB-BD31-4B8C-83A1-F6EECF244321}">
                <p14:modId xmlns:p14="http://schemas.microsoft.com/office/powerpoint/2010/main" val="4236607245"/>
              </p:ext>
            </p:extLst>
          </p:nvPr>
        </p:nvGraphicFramePr>
        <p:xfrm>
          <a:off x="7389904" y="4162516"/>
          <a:ext cx="4601530" cy="3040633"/>
        </p:xfrm>
        <a:graphic>
          <a:graphicData uri="http://schemas.openxmlformats.org/drawingml/2006/chart">
            <c:chart xmlns:c="http://schemas.openxmlformats.org/drawingml/2006/chart" xmlns:r="http://schemas.openxmlformats.org/officeDocument/2006/relationships" r:id="rId14"/>
          </a:graphicData>
        </a:graphic>
      </p:graphicFrame>
      <p:sp>
        <p:nvSpPr>
          <p:cNvPr id="31" name="TextBox 30">
            <a:extLst>
              <a:ext uri="{FF2B5EF4-FFF2-40B4-BE49-F238E27FC236}">
                <a16:creationId xmlns:a16="http://schemas.microsoft.com/office/drawing/2014/main" id="{EF68AAE6-C52F-4250-8F54-063AE0EF0532}"/>
              </a:ext>
            </a:extLst>
          </p:cNvPr>
          <p:cNvSpPr txBox="1"/>
          <p:nvPr/>
        </p:nvSpPr>
        <p:spPr>
          <a:xfrm>
            <a:off x="8941256" y="4201781"/>
            <a:ext cx="2645133" cy="386148"/>
          </a:xfrm>
          <a:prstGeom prst="rect">
            <a:avLst/>
          </a:prstGeom>
          <a:noFill/>
        </p:spPr>
        <p:txBody>
          <a:bodyPr wrap="square" rtlCol="0">
            <a:spAutoFit/>
          </a:bodyPr>
          <a:lstStyle/>
          <a:p>
            <a:pPr algn="ctr"/>
            <a:r>
              <a:rPr lang="en-US" sz="2000" b="1" dirty="0">
                <a:solidFill>
                  <a:srgbClr val="453F45"/>
                </a:solidFill>
              </a:rPr>
              <a:t>Transit Frequency</a:t>
            </a:r>
          </a:p>
        </p:txBody>
      </p:sp>
      <p:grpSp>
        <p:nvGrpSpPr>
          <p:cNvPr id="36" name="Group 35">
            <a:extLst>
              <a:ext uri="{FF2B5EF4-FFF2-40B4-BE49-F238E27FC236}">
                <a16:creationId xmlns:a16="http://schemas.microsoft.com/office/drawing/2014/main" id="{9FF184DD-05D1-4C8D-8015-E339424B6357}"/>
              </a:ext>
            </a:extLst>
          </p:cNvPr>
          <p:cNvGrpSpPr/>
          <p:nvPr/>
        </p:nvGrpSpPr>
        <p:grpSpPr>
          <a:xfrm>
            <a:off x="9608790" y="5104941"/>
            <a:ext cx="1473066" cy="1412574"/>
            <a:chOff x="10118723" y="4559022"/>
            <a:chExt cx="1526329" cy="1463650"/>
          </a:xfrm>
        </p:grpSpPr>
        <p:grpSp>
          <p:nvGrpSpPr>
            <p:cNvPr id="37" name="Group 36">
              <a:extLst>
                <a:ext uri="{FF2B5EF4-FFF2-40B4-BE49-F238E27FC236}">
                  <a16:creationId xmlns:a16="http://schemas.microsoft.com/office/drawing/2014/main" id="{D21ADB8F-BB7D-4BEF-B00D-9CB0EBFEA81C}"/>
                </a:ext>
              </a:extLst>
            </p:cNvPr>
            <p:cNvGrpSpPr/>
            <p:nvPr/>
          </p:nvGrpSpPr>
          <p:grpSpPr>
            <a:xfrm>
              <a:off x="10426589" y="4559022"/>
              <a:ext cx="676864" cy="436009"/>
              <a:chOff x="1605728" y="5275846"/>
              <a:chExt cx="579056" cy="410490"/>
            </a:xfrm>
          </p:grpSpPr>
          <p:pic>
            <p:nvPicPr>
              <p:cNvPr id="42" name="Graphic 41" descr="Walk outline">
                <a:extLst>
                  <a:ext uri="{FF2B5EF4-FFF2-40B4-BE49-F238E27FC236}">
                    <a16:creationId xmlns:a16="http://schemas.microsoft.com/office/drawing/2014/main" id="{49E11522-A1D1-4FDF-9CCC-43B89305D0F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605728" y="5311573"/>
                <a:ext cx="297946" cy="374763"/>
              </a:xfrm>
              <a:prstGeom prst="rect">
                <a:avLst/>
              </a:prstGeom>
            </p:spPr>
          </p:pic>
          <p:pic>
            <p:nvPicPr>
              <p:cNvPr id="44" name="Graphic 43">
                <a:extLst>
                  <a:ext uri="{FF2B5EF4-FFF2-40B4-BE49-F238E27FC236}">
                    <a16:creationId xmlns:a16="http://schemas.microsoft.com/office/drawing/2014/main" id="{C2EBBC59-F964-43D1-9CCB-C1046DEA71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65557" y="5275846"/>
                <a:ext cx="319227" cy="387191"/>
              </a:xfrm>
              <a:prstGeom prst="rect">
                <a:avLst/>
              </a:prstGeom>
            </p:spPr>
          </p:pic>
        </p:grpSp>
        <p:sp>
          <p:nvSpPr>
            <p:cNvPr id="46" name="TextBox 45">
              <a:extLst>
                <a:ext uri="{FF2B5EF4-FFF2-40B4-BE49-F238E27FC236}">
                  <a16:creationId xmlns:a16="http://schemas.microsoft.com/office/drawing/2014/main" id="{7F64CE35-8AFF-4194-A061-E081BBECB0BB}"/>
                </a:ext>
              </a:extLst>
            </p:cNvPr>
            <p:cNvSpPr txBox="1"/>
            <p:nvPr/>
          </p:nvSpPr>
          <p:spPr>
            <a:xfrm>
              <a:off x="10118723" y="4970284"/>
              <a:ext cx="1526329" cy="1052388"/>
            </a:xfrm>
            <a:prstGeom prst="rect">
              <a:avLst/>
            </a:prstGeom>
            <a:noFill/>
          </p:spPr>
          <p:txBody>
            <a:bodyPr wrap="square">
              <a:spAutoFit/>
            </a:bodyPr>
            <a:lstStyle/>
            <a:p>
              <a:pPr algn="ctr"/>
              <a:r>
                <a:rPr lang="en-US" b="1" dirty="0">
                  <a:solidFill>
                    <a:srgbClr val="453F45"/>
                  </a:solidFill>
                </a:rPr>
                <a:t>79%</a:t>
              </a:r>
            </a:p>
            <a:p>
              <a:pPr algn="ctr"/>
              <a:r>
                <a:rPr lang="en-US" sz="1400" dirty="0">
                  <a:solidFill>
                    <a:srgbClr val="453F45"/>
                  </a:solidFill>
                </a:rPr>
                <a:t>of riders using transit 5+ days </a:t>
              </a:r>
            </a:p>
            <a:p>
              <a:pPr algn="ctr"/>
              <a:r>
                <a:rPr lang="en-US" sz="1400" dirty="0">
                  <a:solidFill>
                    <a:srgbClr val="453F45"/>
                  </a:solidFill>
                </a:rPr>
                <a:t>a week</a:t>
              </a:r>
            </a:p>
          </p:txBody>
        </p:sp>
      </p:grpSp>
      <p:grpSp>
        <p:nvGrpSpPr>
          <p:cNvPr id="34" name="Group 33">
            <a:extLst>
              <a:ext uri="{FF2B5EF4-FFF2-40B4-BE49-F238E27FC236}">
                <a16:creationId xmlns:a16="http://schemas.microsoft.com/office/drawing/2014/main" id="{FB61848B-7BAC-42CF-9DB9-9F3842C04E17}"/>
              </a:ext>
            </a:extLst>
          </p:cNvPr>
          <p:cNvGrpSpPr/>
          <p:nvPr/>
        </p:nvGrpSpPr>
        <p:grpSpPr>
          <a:xfrm>
            <a:off x="5225375" y="2397678"/>
            <a:ext cx="1422272" cy="1317942"/>
            <a:chOff x="5967692" y="4453923"/>
            <a:chExt cx="1473699" cy="1365596"/>
          </a:xfrm>
        </p:grpSpPr>
        <p:pic>
          <p:nvPicPr>
            <p:cNvPr id="23" name="Graphic 22">
              <a:extLst>
                <a:ext uri="{FF2B5EF4-FFF2-40B4-BE49-F238E27FC236}">
                  <a16:creationId xmlns:a16="http://schemas.microsoft.com/office/drawing/2014/main" id="{CA4B8161-8B15-4B9A-B071-13C4CDE12E9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301715" y="4453923"/>
              <a:ext cx="732916" cy="732917"/>
            </a:xfrm>
            <a:prstGeom prst="rect">
              <a:avLst/>
            </a:prstGeom>
          </p:spPr>
        </p:pic>
        <p:sp>
          <p:nvSpPr>
            <p:cNvPr id="47" name="TextBox 46">
              <a:extLst>
                <a:ext uri="{FF2B5EF4-FFF2-40B4-BE49-F238E27FC236}">
                  <a16:creationId xmlns:a16="http://schemas.microsoft.com/office/drawing/2014/main" id="{A7CA7ADD-23B5-4CF1-9486-90E5ACE360EF}"/>
                </a:ext>
              </a:extLst>
            </p:cNvPr>
            <p:cNvSpPr txBox="1"/>
            <p:nvPr/>
          </p:nvSpPr>
          <p:spPr>
            <a:xfrm>
              <a:off x="5967692" y="4990366"/>
              <a:ext cx="1473699" cy="829153"/>
            </a:xfrm>
            <a:prstGeom prst="rect">
              <a:avLst/>
            </a:prstGeom>
            <a:noFill/>
          </p:spPr>
          <p:txBody>
            <a:bodyPr wrap="square">
              <a:spAutoFit/>
            </a:bodyPr>
            <a:lstStyle/>
            <a:p>
              <a:pPr algn="ctr"/>
              <a:r>
                <a:rPr lang="en-US" b="1" dirty="0">
                  <a:solidFill>
                    <a:srgbClr val="453F45"/>
                  </a:solidFill>
                </a:rPr>
                <a:t>51%</a:t>
              </a:r>
            </a:p>
            <a:p>
              <a:pPr algn="ctr"/>
              <a:r>
                <a:rPr lang="en-US" sz="1400" dirty="0">
                  <a:solidFill>
                    <a:srgbClr val="453F45"/>
                  </a:solidFill>
                </a:rPr>
                <a:t>of  riders aged 35-64 years</a:t>
              </a:r>
            </a:p>
          </p:txBody>
        </p:sp>
      </p:grpSp>
      <p:sp>
        <p:nvSpPr>
          <p:cNvPr id="50" name="TextBox 49">
            <a:extLst>
              <a:ext uri="{FF2B5EF4-FFF2-40B4-BE49-F238E27FC236}">
                <a16:creationId xmlns:a16="http://schemas.microsoft.com/office/drawing/2014/main" id="{B6705537-37DC-454C-AA6D-4FCE0C807831}"/>
              </a:ext>
            </a:extLst>
          </p:cNvPr>
          <p:cNvSpPr txBox="1"/>
          <p:nvPr/>
        </p:nvSpPr>
        <p:spPr>
          <a:xfrm>
            <a:off x="7382435" y="755393"/>
            <a:ext cx="4809565" cy="400110"/>
          </a:xfrm>
          <a:prstGeom prst="rect">
            <a:avLst/>
          </a:prstGeom>
          <a:noFill/>
        </p:spPr>
        <p:txBody>
          <a:bodyPr wrap="square">
            <a:spAutoFit/>
          </a:bodyPr>
          <a:lstStyle/>
          <a:p>
            <a:pPr algn="ctr"/>
            <a:endParaRPr lang="en-US" sz="1000" b="0" i="0" u="none" strike="noStrike" baseline="0" dirty="0">
              <a:solidFill>
                <a:srgbClr val="000000"/>
              </a:solidFill>
            </a:endParaRPr>
          </a:p>
          <a:p>
            <a:pPr marR="0" algn="ctr"/>
            <a:r>
              <a:rPr lang="en-US" sz="1000" b="0" i="0" u="none" strike="noStrike" baseline="0" dirty="0"/>
              <a:t>Source: ACS (2015-2019); CTG/ETC </a:t>
            </a:r>
            <a:r>
              <a:rPr lang="en-US" sz="1000" dirty="0"/>
              <a:t>In</a:t>
            </a:r>
            <a:r>
              <a:rPr lang="en-US" sz="1000" b="0" i="0" u="none" strike="noStrike" baseline="0" dirty="0"/>
              <a:t>stitute Route 39 On-Board Survey (2019) </a:t>
            </a:r>
            <a:endParaRPr lang="en-US" sz="1000" dirty="0"/>
          </a:p>
        </p:txBody>
      </p:sp>
      <p:grpSp>
        <p:nvGrpSpPr>
          <p:cNvPr id="54" name="Group 53">
            <a:extLst>
              <a:ext uri="{FF2B5EF4-FFF2-40B4-BE49-F238E27FC236}">
                <a16:creationId xmlns:a16="http://schemas.microsoft.com/office/drawing/2014/main" id="{E1D21B3F-220B-4B5E-8FA5-2C299B7A29FF}"/>
              </a:ext>
            </a:extLst>
          </p:cNvPr>
          <p:cNvGrpSpPr/>
          <p:nvPr/>
        </p:nvGrpSpPr>
        <p:grpSpPr>
          <a:xfrm>
            <a:off x="9513458" y="2439633"/>
            <a:ext cx="1401725" cy="1458285"/>
            <a:chOff x="9519727" y="2366224"/>
            <a:chExt cx="1401725" cy="1458285"/>
          </a:xfrm>
        </p:grpSpPr>
        <p:pic>
          <p:nvPicPr>
            <p:cNvPr id="8" name="Graphic 7" descr="Train with solid fill">
              <a:extLst>
                <a:ext uri="{FF2B5EF4-FFF2-40B4-BE49-F238E27FC236}">
                  <a16:creationId xmlns:a16="http://schemas.microsoft.com/office/drawing/2014/main" id="{9A2D7B8A-C9C8-4FAB-A563-BA5FFFBDA3AF}"/>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925869" y="2366224"/>
              <a:ext cx="563766" cy="494953"/>
            </a:xfrm>
            <a:prstGeom prst="rect">
              <a:avLst/>
            </a:prstGeom>
          </p:spPr>
        </p:pic>
        <p:sp>
          <p:nvSpPr>
            <p:cNvPr id="53" name="TextBox 52">
              <a:extLst>
                <a:ext uri="{FF2B5EF4-FFF2-40B4-BE49-F238E27FC236}">
                  <a16:creationId xmlns:a16="http://schemas.microsoft.com/office/drawing/2014/main" id="{EBB71F67-C03F-4686-813E-6EE54108B29F}"/>
                </a:ext>
              </a:extLst>
            </p:cNvPr>
            <p:cNvSpPr txBox="1"/>
            <p:nvPr/>
          </p:nvSpPr>
          <p:spPr>
            <a:xfrm>
              <a:off x="9519727" y="2808846"/>
              <a:ext cx="1401725" cy="1015663"/>
            </a:xfrm>
            <a:prstGeom prst="rect">
              <a:avLst/>
            </a:prstGeom>
            <a:noFill/>
          </p:spPr>
          <p:txBody>
            <a:bodyPr wrap="square" rtlCol="0">
              <a:spAutoFit/>
            </a:bodyPr>
            <a:lstStyle>
              <a:defPPr>
                <a:defRPr lang="en-US"/>
              </a:defPPr>
              <a:lvl1pPr algn="ctr">
                <a:defRPr b="1">
                  <a:solidFill>
                    <a:srgbClr val="453F45"/>
                  </a:solidFill>
                </a:defRPr>
              </a:lvl1pPr>
            </a:lstStyle>
            <a:p>
              <a:r>
                <a:rPr lang="en-US" dirty="0"/>
                <a:t>81% </a:t>
              </a:r>
            </a:p>
            <a:p>
              <a:r>
                <a:rPr lang="en-US" sz="1400" b="0" dirty="0"/>
                <a:t>of all Rt 39 transfers </a:t>
              </a:r>
            </a:p>
            <a:p>
              <a:r>
                <a:rPr lang="en-US" sz="1400" b="0" dirty="0"/>
                <a:t>to rail</a:t>
              </a:r>
            </a:p>
          </p:txBody>
        </p:sp>
      </p:grpSp>
    </p:spTree>
    <p:extLst>
      <p:ext uri="{BB962C8B-B14F-4D97-AF65-F5344CB8AC3E}">
        <p14:creationId xmlns:p14="http://schemas.microsoft.com/office/powerpoint/2010/main" val="3891667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E0F47E-E529-4662-98D7-725319610F10}"/>
              </a:ext>
            </a:extLst>
          </p:cNvPr>
          <p:cNvSpPr>
            <a:spLocks noGrp="1"/>
          </p:cNvSpPr>
          <p:nvPr>
            <p:ph type="title"/>
          </p:nvPr>
        </p:nvSpPr>
        <p:spPr/>
        <p:txBody>
          <a:bodyPr/>
          <a:lstStyle/>
          <a:p>
            <a:r>
              <a:rPr lang="en-US" dirty="0"/>
              <a:t>Current Ridership</a:t>
            </a:r>
          </a:p>
        </p:txBody>
      </p:sp>
      <p:sp>
        <p:nvSpPr>
          <p:cNvPr id="5" name="Date Placeholder 4">
            <a:extLst>
              <a:ext uri="{FF2B5EF4-FFF2-40B4-BE49-F238E27FC236}">
                <a16:creationId xmlns:a16="http://schemas.microsoft.com/office/drawing/2014/main" id="{A0FF69A1-7EF4-4ACE-8CFD-619D3465AB2C}"/>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EEB9F837-B7F8-4C1E-966C-0593C86AE502}"/>
              </a:ext>
            </a:extLst>
          </p:cNvPr>
          <p:cNvSpPr>
            <a:spLocks noGrp="1"/>
          </p:cNvSpPr>
          <p:nvPr>
            <p:ph type="sldNum" sz="quarter" idx="12"/>
          </p:nvPr>
        </p:nvSpPr>
        <p:spPr/>
        <p:txBody>
          <a:bodyPr/>
          <a:lstStyle/>
          <a:p>
            <a:pPr algn="ctr"/>
            <a:fld id="{B474D2A7-32E0-B840-9DF4-58881E53B73E}" type="slidenum">
              <a:rPr lang="en-US" smtClean="0"/>
              <a:pPr algn="ctr"/>
              <a:t>12</a:t>
            </a:fld>
            <a:endParaRPr lang="en-US"/>
          </a:p>
        </p:txBody>
      </p:sp>
      <p:pic>
        <p:nvPicPr>
          <p:cNvPr id="14" name="Content Placeholder 13">
            <a:extLst>
              <a:ext uri="{FF2B5EF4-FFF2-40B4-BE49-F238E27FC236}">
                <a16:creationId xmlns:a16="http://schemas.microsoft.com/office/drawing/2014/main" id="{CDB3412B-76AF-4D8B-B560-D4307589222B}"/>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rcRect/>
          <a:stretch/>
        </p:blipFill>
        <p:spPr>
          <a:xfrm>
            <a:off x="1" y="3465101"/>
            <a:ext cx="12191998" cy="3313310"/>
          </a:xfrm>
        </p:spPr>
      </p:pic>
      <p:sp>
        <p:nvSpPr>
          <p:cNvPr id="23" name="Text Placeholder 6">
            <a:extLst>
              <a:ext uri="{FF2B5EF4-FFF2-40B4-BE49-F238E27FC236}">
                <a16:creationId xmlns:a16="http://schemas.microsoft.com/office/drawing/2014/main" id="{C4A1C9AB-30B2-4AA2-8E49-627804831AA5}"/>
              </a:ext>
            </a:extLst>
          </p:cNvPr>
          <p:cNvSpPr txBox="1">
            <a:spLocks/>
          </p:cNvSpPr>
          <p:nvPr/>
        </p:nvSpPr>
        <p:spPr>
          <a:xfrm>
            <a:off x="6096000" y="1651616"/>
            <a:ext cx="5280870" cy="164577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Route 39 Current Travel Speeds</a:t>
            </a:r>
          </a:p>
          <a:p>
            <a:pPr marL="285750" indent="-285750">
              <a:buFont typeface="Arial" panose="020B0604020202020204" pitchFamily="34" charset="0"/>
              <a:buChar char="•"/>
            </a:pPr>
            <a:r>
              <a:rPr lang="en-US" dirty="0"/>
              <a:t>Average run time: 39.2 minutes</a:t>
            </a:r>
          </a:p>
          <a:p>
            <a:pPr marL="285750" indent="-285750">
              <a:buFont typeface="Arial" panose="020B0604020202020204" pitchFamily="34" charset="0"/>
              <a:buChar char="•"/>
            </a:pPr>
            <a:r>
              <a:rPr lang="en-US" dirty="0"/>
              <a:t>Calculated average speed: 12.8 mph</a:t>
            </a:r>
          </a:p>
        </p:txBody>
      </p:sp>
      <p:sp>
        <p:nvSpPr>
          <p:cNvPr id="31" name="Star: 5 Points 30">
            <a:extLst>
              <a:ext uri="{FF2B5EF4-FFF2-40B4-BE49-F238E27FC236}">
                <a16:creationId xmlns:a16="http://schemas.microsoft.com/office/drawing/2014/main" id="{E3A1DC0C-0531-49CA-898B-6379F689ECE7}"/>
              </a:ext>
            </a:extLst>
          </p:cNvPr>
          <p:cNvSpPr/>
          <p:nvPr/>
        </p:nvSpPr>
        <p:spPr>
          <a:xfrm>
            <a:off x="3360678" y="474402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D5452106-CBBE-4F90-A3CD-667F1E8C917E}"/>
              </a:ext>
            </a:extLst>
          </p:cNvPr>
          <p:cNvSpPr/>
          <p:nvPr/>
        </p:nvSpPr>
        <p:spPr>
          <a:xfrm>
            <a:off x="465150" y="5055196"/>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7C64D553-EB34-4B2E-8F7D-FBF83FCB9C9B}"/>
              </a:ext>
            </a:extLst>
          </p:cNvPr>
          <p:cNvSpPr/>
          <p:nvPr/>
        </p:nvSpPr>
        <p:spPr>
          <a:xfrm>
            <a:off x="7873830" y="474746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35FC8E6C-227C-47FD-8A87-09F024D2871C}"/>
              </a:ext>
            </a:extLst>
          </p:cNvPr>
          <p:cNvSpPr/>
          <p:nvPr/>
        </p:nvSpPr>
        <p:spPr>
          <a:xfrm>
            <a:off x="8451116" y="474746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71BF7DC7-BEDF-4F51-8B39-ED5148AC51DD}"/>
              </a:ext>
            </a:extLst>
          </p:cNvPr>
          <p:cNvSpPr/>
          <p:nvPr/>
        </p:nvSpPr>
        <p:spPr>
          <a:xfrm>
            <a:off x="10762393" y="3976793"/>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ED62548-B484-4A00-8B06-ED23C37A4A2E}"/>
              </a:ext>
            </a:extLst>
          </p:cNvPr>
          <p:cNvGrpSpPr/>
          <p:nvPr/>
        </p:nvGrpSpPr>
        <p:grpSpPr>
          <a:xfrm>
            <a:off x="1361481" y="6338265"/>
            <a:ext cx="3998394" cy="464401"/>
            <a:chOff x="3396747" y="6159304"/>
            <a:chExt cx="3998394" cy="464401"/>
          </a:xfrm>
        </p:grpSpPr>
        <p:sp>
          <p:nvSpPr>
            <p:cNvPr id="25" name="Text Placeholder 6">
              <a:extLst>
                <a:ext uri="{FF2B5EF4-FFF2-40B4-BE49-F238E27FC236}">
                  <a16:creationId xmlns:a16="http://schemas.microsoft.com/office/drawing/2014/main" id="{EE6AAAE3-0096-4B8F-889D-64392EEC94E0}"/>
                </a:ext>
              </a:extLst>
            </p:cNvPr>
            <p:cNvSpPr txBox="1">
              <a:spLocks/>
            </p:cNvSpPr>
            <p:nvPr/>
          </p:nvSpPr>
          <p:spPr>
            <a:xfrm>
              <a:off x="3766875" y="6240454"/>
              <a:ext cx="3628266" cy="383251"/>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Route 39 Top Transfer Locations</a:t>
              </a:r>
            </a:p>
          </p:txBody>
        </p:sp>
        <p:sp>
          <p:nvSpPr>
            <p:cNvPr id="36" name="Star: 5 Points 35">
              <a:extLst>
                <a:ext uri="{FF2B5EF4-FFF2-40B4-BE49-F238E27FC236}">
                  <a16:creationId xmlns:a16="http://schemas.microsoft.com/office/drawing/2014/main" id="{348273A1-92F9-4817-8D63-973816392026}"/>
                </a:ext>
              </a:extLst>
            </p:cNvPr>
            <p:cNvSpPr/>
            <p:nvPr/>
          </p:nvSpPr>
          <p:spPr>
            <a:xfrm>
              <a:off x="3396747" y="6159304"/>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6">
            <a:extLst>
              <a:ext uri="{FF2B5EF4-FFF2-40B4-BE49-F238E27FC236}">
                <a16:creationId xmlns:a16="http://schemas.microsoft.com/office/drawing/2014/main" id="{D265399A-D1E2-4B6F-99CC-465F308DE4A2}"/>
              </a:ext>
            </a:extLst>
          </p:cNvPr>
          <p:cNvSpPr>
            <a:spLocks noGrp="1"/>
          </p:cNvSpPr>
          <p:nvPr>
            <p:ph type="body" sz="quarter" idx="4294967295"/>
          </p:nvPr>
        </p:nvSpPr>
        <p:spPr>
          <a:xfrm>
            <a:off x="1309816" y="1651616"/>
            <a:ext cx="4786184" cy="1549921"/>
          </a:xfrm>
          <a:ln>
            <a:noFill/>
          </a:ln>
        </p:spPr>
        <p:txBody>
          <a:bodyPr>
            <a:normAutofit lnSpcReduction="10000"/>
          </a:bodyPr>
          <a:lstStyle/>
          <a:p>
            <a:r>
              <a:rPr lang="en-US" b="1" dirty="0"/>
              <a:t>Route 39 2019 Ridership</a:t>
            </a:r>
          </a:p>
          <a:p>
            <a:pPr marL="285750" indent="-285750">
              <a:buFont typeface="Arial" panose="020B0604020202020204" pitchFamily="34" charset="0"/>
              <a:buChar char="•"/>
            </a:pPr>
            <a:r>
              <a:rPr lang="en-US" dirty="0"/>
              <a:t>Weekday: 5,616</a:t>
            </a:r>
          </a:p>
          <a:p>
            <a:pPr marL="285750" indent="-285750">
              <a:buFont typeface="Arial" panose="020B0604020202020204" pitchFamily="34" charset="0"/>
              <a:buChar char="•"/>
            </a:pPr>
            <a:r>
              <a:rPr lang="en-US" dirty="0"/>
              <a:t>Saturday: 4,193 (75% of weekday)</a:t>
            </a:r>
          </a:p>
          <a:p>
            <a:pPr marL="285750" indent="-285750">
              <a:buFont typeface="Arial" panose="020B0604020202020204" pitchFamily="34" charset="0"/>
              <a:buChar char="•"/>
            </a:pPr>
            <a:r>
              <a:rPr lang="en-US" dirty="0"/>
              <a:t>Sunday: 3,609 (64% of weekday)</a:t>
            </a:r>
          </a:p>
        </p:txBody>
      </p:sp>
    </p:spTree>
    <p:extLst>
      <p:ext uri="{BB962C8B-B14F-4D97-AF65-F5344CB8AC3E}">
        <p14:creationId xmlns:p14="http://schemas.microsoft.com/office/powerpoint/2010/main" val="3309649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480791-EA6A-4A9A-9F5B-789B1657AF1B}"/>
              </a:ext>
            </a:extLst>
          </p:cNvPr>
          <p:cNvSpPr>
            <a:spLocks noGrp="1"/>
          </p:cNvSpPr>
          <p:nvPr>
            <p:ph type="title"/>
          </p:nvPr>
        </p:nvSpPr>
        <p:spPr>
          <a:xfrm>
            <a:off x="1309816" y="903742"/>
            <a:ext cx="9029938" cy="612500"/>
          </a:xfrm>
        </p:spPr>
        <p:txBody>
          <a:bodyPr/>
          <a:lstStyle/>
          <a:p>
            <a:r>
              <a:rPr lang="en-US" kern="1200" dirty="0">
                <a:latin typeface="+mj-lt"/>
                <a:ea typeface="+mj-ea"/>
                <a:cs typeface="+mj-cs"/>
              </a:rPr>
              <a:t>ART Station Locations: Criteria and Methodology</a:t>
            </a:r>
            <a:endParaRPr lang="en-US" dirty="0"/>
          </a:p>
        </p:txBody>
      </p:sp>
      <p:sp>
        <p:nvSpPr>
          <p:cNvPr id="5" name="Date Placeholder 4">
            <a:extLst>
              <a:ext uri="{FF2B5EF4-FFF2-40B4-BE49-F238E27FC236}">
                <a16:creationId xmlns:a16="http://schemas.microsoft.com/office/drawing/2014/main" id="{AD9B43CD-2209-456C-A6DF-C2FED5252A16}"/>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A86C0742-852F-4151-A727-6AC66C1801ED}"/>
              </a:ext>
            </a:extLst>
          </p:cNvPr>
          <p:cNvSpPr>
            <a:spLocks noGrp="1"/>
          </p:cNvSpPr>
          <p:nvPr>
            <p:ph type="sldNum" sz="quarter" idx="12"/>
          </p:nvPr>
        </p:nvSpPr>
        <p:spPr/>
        <p:txBody>
          <a:bodyPr/>
          <a:lstStyle/>
          <a:p>
            <a:pPr algn="ctr"/>
            <a:fld id="{B474D2A7-32E0-B840-9DF4-58881E53B73E}" type="slidenum">
              <a:rPr lang="en-US" smtClean="0"/>
              <a:pPr algn="ctr"/>
              <a:t>13</a:t>
            </a:fld>
            <a:endParaRPr lang="en-US"/>
          </a:p>
        </p:txBody>
      </p:sp>
      <p:pic>
        <p:nvPicPr>
          <p:cNvPr id="22" name="Graphic 21" descr="Traffic cone with solid fill">
            <a:extLst>
              <a:ext uri="{FF2B5EF4-FFF2-40B4-BE49-F238E27FC236}">
                <a16:creationId xmlns:a16="http://schemas.microsoft.com/office/drawing/2014/main" id="{DFA02266-BC1D-4A8F-AFC4-405CCC6B89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4024" y="1900362"/>
            <a:ext cx="1137805" cy="1137805"/>
          </a:xfrm>
          <a:prstGeom prst="rect">
            <a:avLst/>
          </a:prstGeom>
        </p:spPr>
      </p:pic>
      <p:grpSp>
        <p:nvGrpSpPr>
          <p:cNvPr id="2" name="Group 1">
            <a:extLst>
              <a:ext uri="{FF2B5EF4-FFF2-40B4-BE49-F238E27FC236}">
                <a16:creationId xmlns:a16="http://schemas.microsoft.com/office/drawing/2014/main" id="{BB38FA4C-2D00-427C-9CA8-140ADE58136B}"/>
              </a:ext>
            </a:extLst>
          </p:cNvPr>
          <p:cNvGrpSpPr/>
          <p:nvPr/>
        </p:nvGrpSpPr>
        <p:grpSpPr>
          <a:xfrm>
            <a:off x="455456" y="1568774"/>
            <a:ext cx="2164046" cy="4351436"/>
            <a:chOff x="455456" y="1568774"/>
            <a:chExt cx="2164046" cy="4351436"/>
          </a:xfrm>
        </p:grpSpPr>
        <p:pic>
          <p:nvPicPr>
            <p:cNvPr id="3" name="Graphic 2" descr="Universal access with solid fill">
              <a:extLst>
                <a:ext uri="{FF2B5EF4-FFF2-40B4-BE49-F238E27FC236}">
                  <a16:creationId xmlns:a16="http://schemas.microsoft.com/office/drawing/2014/main" id="{FEF6B2AD-7831-431F-BE89-C92352D93A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673" y="1568774"/>
              <a:ext cx="1452634" cy="1452634"/>
            </a:xfrm>
            <a:prstGeom prst="rect">
              <a:avLst/>
            </a:prstGeom>
          </p:spPr>
        </p:pic>
        <p:sp>
          <p:nvSpPr>
            <p:cNvPr id="23" name="TextBox 22">
              <a:extLst>
                <a:ext uri="{FF2B5EF4-FFF2-40B4-BE49-F238E27FC236}">
                  <a16:creationId xmlns:a16="http://schemas.microsoft.com/office/drawing/2014/main" id="{08B4D321-C6D4-4C31-9B39-42B306351FC5}"/>
                </a:ext>
              </a:extLst>
            </p:cNvPr>
            <p:cNvSpPr txBox="1"/>
            <p:nvPr/>
          </p:nvSpPr>
          <p:spPr>
            <a:xfrm>
              <a:off x="455456" y="3334887"/>
              <a:ext cx="2164046" cy="2585323"/>
            </a:xfrm>
            <a:prstGeom prst="rect">
              <a:avLst/>
            </a:prstGeom>
            <a:noFill/>
          </p:spPr>
          <p:txBody>
            <a:bodyPr wrap="square" rtlCol="0">
              <a:spAutoFit/>
            </a:bodyPr>
            <a:lstStyle/>
            <a:p>
              <a:pPr algn="ctr"/>
              <a:r>
                <a:rPr lang="en-US" b="1" dirty="0"/>
                <a:t>Ridership</a:t>
              </a:r>
            </a:p>
            <a:p>
              <a:endParaRPr lang="en-US" i="1" dirty="0"/>
            </a:p>
            <a:p>
              <a:pPr marL="285750" indent="-285750">
                <a:buFont typeface="Arial" panose="020B0604020202020204" pitchFamily="34" charset="0"/>
                <a:buChar char="•"/>
              </a:pPr>
              <a:r>
                <a:rPr lang="en-US" i="1" dirty="0"/>
                <a:t>Existing high-ridership; high-need locations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At least 25 daily riders</a:t>
              </a:r>
            </a:p>
            <a:p>
              <a:r>
                <a:rPr lang="en-US" dirty="0"/>
                <a:t> </a:t>
              </a:r>
            </a:p>
          </p:txBody>
        </p:sp>
      </p:grpSp>
      <p:grpSp>
        <p:nvGrpSpPr>
          <p:cNvPr id="14" name="Group 13">
            <a:extLst>
              <a:ext uri="{FF2B5EF4-FFF2-40B4-BE49-F238E27FC236}">
                <a16:creationId xmlns:a16="http://schemas.microsoft.com/office/drawing/2014/main" id="{AA33AD67-2F26-43D2-8F7C-32B0DC4F39E4}"/>
              </a:ext>
            </a:extLst>
          </p:cNvPr>
          <p:cNvGrpSpPr/>
          <p:nvPr/>
        </p:nvGrpSpPr>
        <p:grpSpPr>
          <a:xfrm>
            <a:off x="2960192" y="2199031"/>
            <a:ext cx="1770647" cy="365761"/>
            <a:chOff x="3584074" y="2593060"/>
            <a:chExt cx="2010583" cy="354415"/>
          </a:xfrm>
        </p:grpSpPr>
        <p:cxnSp>
          <p:nvCxnSpPr>
            <p:cNvPr id="9" name="Straight Connector 8">
              <a:extLst>
                <a:ext uri="{FF2B5EF4-FFF2-40B4-BE49-F238E27FC236}">
                  <a16:creationId xmlns:a16="http://schemas.microsoft.com/office/drawing/2014/main" id="{CA136878-D24A-4A7F-8B92-94EA8E21F40C}"/>
                </a:ext>
              </a:extLst>
            </p:cNvPr>
            <p:cNvCxnSpPr/>
            <p:nvPr/>
          </p:nvCxnSpPr>
          <p:spPr>
            <a:xfrm>
              <a:off x="3809740" y="2743331"/>
              <a:ext cx="1520792" cy="0"/>
            </a:xfrm>
            <a:prstGeom prst="line">
              <a:avLst/>
            </a:prstGeom>
            <a:ln w="825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1192F74-CBEB-4765-B83A-DA0F90E3E261}"/>
                </a:ext>
              </a:extLst>
            </p:cNvPr>
            <p:cNvSpPr/>
            <p:nvPr/>
          </p:nvSpPr>
          <p:spPr>
            <a:xfrm>
              <a:off x="3584074" y="2593060"/>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2D84851-99DC-44BA-A09D-A9E6027EDAA1}"/>
                </a:ext>
              </a:extLst>
            </p:cNvPr>
            <p:cNvSpPr/>
            <p:nvPr/>
          </p:nvSpPr>
          <p:spPr>
            <a:xfrm>
              <a:off x="5179334" y="2593061"/>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E807B36-AFA4-4628-9E0A-DEADF56E5038}"/>
                </a:ext>
              </a:extLst>
            </p:cNvPr>
            <p:cNvSpPr/>
            <p:nvPr/>
          </p:nvSpPr>
          <p:spPr>
            <a:xfrm>
              <a:off x="4410302" y="2593060"/>
              <a:ext cx="415323" cy="35441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B51C1794-E432-439D-8679-075C1B0CACE9}"/>
              </a:ext>
            </a:extLst>
          </p:cNvPr>
          <p:cNvSpPr txBox="1"/>
          <p:nvPr/>
        </p:nvSpPr>
        <p:spPr>
          <a:xfrm>
            <a:off x="2732916" y="3332918"/>
            <a:ext cx="2164045" cy="2031325"/>
          </a:xfrm>
          <a:prstGeom prst="rect">
            <a:avLst/>
          </a:prstGeom>
          <a:noFill/>
        </p:spPr>
        <p:txBody>
          <a:bodyPr wrap="square" rtlCol="0">
            <a:spAutoFit/>
          </a:bodyPr>
          <a:lstStyle/>
          <a:p>
            <a:pPr algn="ctr"/>
            <a:r>
              <a:rPr lang="en-US" b="1" dirty="0"/>
              <a:t>Station Spacing</a:t>
            </a:r>
          </a:p>
          <a:p>
            <a:endParaRPr lang="en-US" i="1" dirty="0"/>
          </a:p>
          <a:p>
            <a:pPr marL="285750" indent="-285750">
              <a:buFont typeface="Arial" panose="020B0604020202020204" pitchFamily="34" charset="0"/>
              <a:buChar char="•"/>
            </a:pPr>
            <a:r>
              <a:rPr lang="en-US" i="1" dirty="0"/>
              <a:t>¼ mile to ½ mile</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Walkability and connectivity</a:t>
            </a:r>
          </a:p>
          <a:p>
            <a:r>
              <a:rPr lang="en-US" dirty="0"/>
              <a:t> </a:t>
            </a:r>
          </a:p>
        </p:txBody>
      </p:sp>
      <p:grpSp>
        <p:nvGrpSpPr>
          <p:cNvPr id="28" name="Group 27">
            <a:extLst>
              <a:ext uri="{FF2B5EF4-FFF2-40B4-BE49-F238E27FC236}">
                <a16:creationId xmlns:a16="http://schemas.microsoft.com/office/drawing/2014/main" id="{384D46B1-2C1B-49E5-AA64-DA47DDB44732}"/>
              </a:ext>
            </a:extLst>
          </p:cNvPr>
          <p:cNvGrpSpPr/>
          <p:nvPr/>
        </p:nvGrpSpPr>
        <p:grpSpPr>
          <a:xfrm>
            <a:off x="5527097" y="1821054"/>
            <a:ext cx="1137805" cy="1121713"/>
            <a:chOff x="5504258" y="2105433"/>
            <a:chExt cx="1137805" cy="1121713"/>
          </a:xfrm>
        </p:grpSpPr>
        <p:sp>
          <p:nvSpPr>
            <p:cNvPr id="20" name="Oval 19">
              <a:extLst>
                <a:ext uri="{FF2B5EF4-FFF2-40B4-BE49-F238E27FC236}">
                  <a16:creationId xmlns:a16="http://schemas.microsoft.com/office/drawing/2014/main" id="{CF5031D6-E39F-46B2-A20F-97C982BD388E}"/>
                </a:ext>
              </a:extLst>
            </p:cNvPr>
            <p:cNvSpPr/>
            <p:nvPr/>
          </p:nvSpPr>
          <p:spPr>
            <a:xfrm>
              <a:off x="5504258" y="2105433"/>
              <a:ext cx="1137805" cy="112126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28">
              <a:extLst>
                <a:ext uri="{FF2B5EF4-FFF2-40B4-BE49-F238E27FC236}">
                  <a16:creationId xmlns:a16="http://schemas.microsoft.com/office/drawing/2014/main" id="{0167C06C-3AF6-4255-8BCD-7B3763F42A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1114" y="2342562"/>
              <a:ext cx="426309" cy="411082"/>
            </a:xfrm>
            <a:prstGeom prst="rect">
              <a:avLst/>
            </a:prstGeom>
          </p:spPr>
        </p:pic>
        <p:pic>
          <p:nvPicPr>
            <p:cNvPr id="17" name="Graphic 16" descr="Building with solid fill">
              <a:extLst>
                <a:ext uri="{FF2B5EF4-FFF2-40B4-BE49-F238E27FC236}">
                  <a16:creationId xmlns:a16="http://schemas.microsoft.com/office/drawing/2014/main" id="{45864107-1CC3-401F-B4DD-A0702AF668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02870" y="2303535"/>
              <a:ext cx="489136" cy="489136"/>
            </a:xfrm>
            <a:prstGeom prst="rect">
              <a:avLst/>
            </a:prstGeom>
          </p:spPr>
        </p:pic>
        <p:pic>
          <p:nvPicPr>
            <p:cNvPr id="19" name="Graphic 18" descr="House with solid fill">
              <a:extLst>
                <a:ext uri="{FF2B5EF4-FFF2-40B4-BE49-F238E27FC236}">
                  <a16:creationId xmlns:a16="http://schemas.microsoft.com/office/drawing/2014/main" id="{F0756826-96E6-4FA5-A9E4-1572D8CB7D1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851432" y="2738010"/>
              <a:ext cx="489136" cy="489136"/>
            </a:xfrm>
            <a:prstGeom prst="rect">
              <a:avLst/>
            </a:prstGeom>
          </p:spPr>
        </p:pic>
      </p:grpSp>
      <p:sp>
        <p:nvSpPr>
          <p:cNvPr id="25" name="TextBox 24">
            <a:extLst>
              <a:ext uri="{FF2B5EF4-FFF2-40B4-BE49-F238E27FC236}">
                <a16:creationId xmlns:a16="http://schemas.microsoft.com/office/drawing/2014/main" id="{D9C5B4F4-F937-4B28-83CC-9342856F415F}"/>
              </a:ext>
            </a:extLst>
          </p:cNvPr>
          <p:cNvSpPr txBox="1"/>
          <p:nvPr/>
        </p:nvSpPr>
        <p:spPr>
          <a:xfrm>
            <a:off x="5119086" y="3332918"/>
            <a:ext cx="2034540" cy="2308324"/>
          </a:xfrm>
          <a:prstGeom prst="rect">
            <a:avLst/>
          </a:prstGeom>
          <a:noFill/>
        </p:spPr>
        <p:txBody>
          <a:bodyPr wrap="square" rtlCol="0">
            <a:spAutoFit/>
          </a:bodyPr>
          <a:lstStyle/>
          <a:p>
            <a:pPr algn="ctr"/>
            <a:r>
              <a:rPr lang="en-US" b="1" dirty="0"/>
              <a:t>Land Use</a:t>
            </a:r>
          </a:p>
          <a:p>
            <a:endParaRPr lang="en-US" i="1" dirty="0"/>
          </a:p>
          <a:p>
            <a:pPr marL="285750" indent="-285750">
              <a:buFont typeface="Arial" panose="020B0604020202020204" pitchFamily="34" charset="0"/>
              <a:buChar char="•"/>
            </a:pPr>
            <a:r>
              <a:rPr lang="en-US" i="1" dirty="0"/>
              <a:t>Current destinations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Future developments</a:t>
            </a:r>
          </a:p>
          <a:p>
            <a:r>
              <a:rPr lang="en-US" dirty="0"/>
              <a:t> </a:t>
            </a:r>
          </a:p>
        </p:txBody>
      </p:sp>
      <p:sp>
        <p:nvSpPr>
          <p:cNvPr id="26" name="TextBox 25">
            <a:extLst>
              <a:ext uri="{FF2B5EF4-FFF2-40B4-BE49-F238E27FC236}">
                <a16:creationId xmlns:a16="http://schemas.microsoft.com/office/drawing/2014/main" id="{991BFC98-8348-418E-8254-B89064DF53A2}"/>
              </a:ext>
            </a:extLst>
          </p:cNvPr>
          <p:cNvSpPr txBox="1"/>
          <p:nvPr/>
        </p:nvSpPr>
        <p:spPr>
          <a:xfrm>
            <a:off x="7277437" y="3337129"/>
            <a:ext cx="2034540" cy="3139321"/>
          </a:xfrm>
          <a:prstGeom prst="rect">
            <a:avLst/>
          </a:prstGeom>
          <a:noFill/>
        </p:spPr>
        <p:txBody>
          <a:bodyPr wrap="square" rtlCol="0">
            <a:spAutoFit/>
          </a:bodyPr>
          <a:lstStyle/>
          <a:p>
            <a:pPr algn="ctr"/>
            <a:r>
              <a:rPr lang="en-US" b="1" dirty="0"/>
              <a:t>Constructability </a:t>
            </a:r>
          </a:p>
          <a:p>
            <a:endParaRPr lang="en-US" i="1" dirty="0"/>
          </a:p>
          <a:p>
            <a:pPr marL="285750" indent="-285750">
              <a:buFont typeface="Arial" panose="020B0604020202020204" pitchFamily="34" charset="0"/>
              <a:buChar char="•"/>
            </a:pPr>
            <a:r>
              <a:rPr lang="en-US" i="1" dirty="0"/>
              <a:t>Available space; utilities; private properties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i="1" dirty="0"/>
              <a:t>Coordination with other projects</a:t>
            </a:r>
          </a:p>
          <a:p>
            <a:r>
              <a:rPr lang="en-US" dirty="0"/>
              <a:t> </a:t>
            </a:r>
          </a:p>
        </p:txBody>
      </p:sp>
      <p:sp>
        <p:nvSpPr>
          <p:cNvPr id="27" name="TextBox 26">
            <a:extLst>
              <a:ext uri="{FF2B5EF4-FFF2-40B4-BE49-F238E27FC236}">
                <a16:creationId xmlns:a16="http://schemas.microsoft.com/office/drawing/2014/main" id="{95AC2449-FC34-4DB1-B1C8-12DA3E9BE215}"/>
              </a:ext>
            </a:extLst>
          </p:cNvPr>
          <p:cNvSpPr txBox="1"/>
          <p:nvPr/>
        </p:nvSpPr>
        <p:spPr>
          <a:xfrm>
            <a:off x="9587169" y="3332918"/>
            <a:ext cx="2034540" cy="4247317"/>
          </a:xfrm>
          <a:prstGeom prst="rect">
            <a:avLst/>
          </a:prstGeom>
          <a:noFill/>
        </p:spPr>
        <p:txBody>
          <a:bodyPr wrap="square" lIns="91440" tIns="45720" rIns="91440" bIns="45720" rtlCol="0" anchor="t">
            <a:spAutoFit/>
          </a:bodyPr>
          <a:lstStyle/>
          <a:p>
            <a:pPr algn="ctr"/>
            <a:r>
              <a:rPr lang="en-US" b="1" dirty="0"/>
              <a:t>Safety</a:t>
            </a:r>
          </a:p>
          <a:p>
            <a:endParaRPr lang="en-US" i="1" dirty="0"/>
          </a:p>
          <a:p>
            <a:pPr marL="285750" indent="-285750">
              <a:buFont typeface="Arial" panose="020B0604020202020204" pitchFamily="34" charset="0"/>
              <a:buChar char="•"/>
            </a:pPr>
            <a:r>
              <a:rPr lang="en-US" i="1" dirty="0"/>
              <a:t>Stop locations near flashing crosswalks and signalized intersections </a:t>
            </a:r>
          </a:p>
          <a:p>
            <a:pPr marL="285750" indent="-285750">
              <a:buFont typeface="Arial" panose="020B0604020202020204" pitchFamily="34" charset="0"/>
              <a:buChar char="•"/>
            </a:pPr>
            <a:endParaRPr lang="en-US" i="1" dirty="0">
              <a:cs typeface="Arial" panose="020B0604020202020204"/>
            </a:endParaRPr>
          </a:p>
          <a:p>
            <a:pPr marL="285750" indent="-285750">
              <a:buFont typeface="Arial" panose="020B0604020202020204" pitchFamily="34" charset="0"/>
              <a:buChar char="•"/>
            </a:pPr>
            <a:r>
              <a:rPr lang="en-US" i="1" dirty="0">
                <a:cs typeface="Arial" panose="020B0604020202020204"/>
              </a:rPr>
              <a:t>Coordination with sidewalk improvements</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cs typeface="Arial" panose="020B0604020202020204"/>
            </a:endParaRPr>
          </a:p>
          <a:p>
            <a:pPr marL="285750" indent="-285750">
              <a:buFont typeface="Arial" panose="020B0604020202020204" pitchFamily="34" charset="0"/>
              <a:buChar char="•"/>
            </a:pPr>
            <a:endParaRPr lang="en-US" i="1" dirty="0">
              <a:cs typeface="Arial" panose="020B0604020202020204"/>
            </a:endParaRPr>
          </a:p>
        </p:txBody>
      </p:sp>
      <p:pic>
        <p:nvPicPr>
          <p:cNvPr id="21" name="Graphic 20" descr="Walk with solid fill">
            <a:extLst>
              <a:ext uri="{FF2B5EF4-FFF2-40B4-BE49-F238E27FC236}">
                <a16:creationId xmlns:a16="http://schemas.microsoft.com/office/drawing/2014/main" id="{F17A6D26-E1C3-4EB1-A56D-723C115520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25982" y="1939389"/>
            <a:ext cx="1137805" cy="1137805"/>
          </a:xfrm>
          <a:prstGeom prst="rect">
            <a:avLst/>
          </a:prstGeom>
        </p:spPr>
      </p:pic>
    </p:spTree>
    <p:extLst>
      <p:ext uri="{BB962C8B-B14F-4D97-AF65-F5344CB8AC3E}">
        <p14:creationId xmlns:p14="http://schemas.microsoft.com/office/powerpoint/2010/main" val="320853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33D00C-8000-40AE-A0DB-A290C1BBD229}"/>
              </a:ext>
            </a:extLst>
          </p:cNvPr>
          <p:cNvSpPr>
            <a:spLocks noGrp="1"/>
          </p:cNvSpPr>
          <p:nvPr>
            <p:ph type="dt" sz="half" idx="16"/>
          </p:nvPr>
        </p:nvSpPr>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1963E478-CB76-4DA6-912D-224A0538087C}"/>
              </a:ext>
            </a:extLst>
          </p:cNvPr>
          <p:cNvSpPr>
            <a:spLocks noGrp="1"/>
          </p:cNvSpPr>
          <p:nvPr>
            <p:ph type="sldNum" sz="quarter" idx="18"/>
          </p:nvPr>
        </p:nvSpPr>
        <p:spPr/>
        <p:txBody>
          <a:bodyPr/>
          <a:lstStyle/>
          <a:p>
            <a:pPr algn="ctr"/>
            <a:fld id="{B474D2A7-32E0-B840-9DF4-58881E53B73E}" type="slidenum">
              <a:rPr lang="en-US" smtClean="0"/>
              <a:pPr algn="ctr"/>
              <a:t>14</a:t>
            </a:fld>
            <a:endParaRPr lang="en-US"/>
          </a:p>
        </p:txBody>
      </p:sp>
      <p:sp>
        <p:nvSpPr>
          <p:cNvPr id="8" name="Title 7">
            <a:extLst>
              <a:ext uri="{FF2B5EF4-FFF2-40B4-BE49-F238E27FC236}">
                <a16:creationId xmlns:a16="http://schemas.microsoft.com/office/drawing/2014/main" id="{43B60E3A-3935-4CAE-BAF9-6DD4EB89B77E}"/>
              </a:ext>
            </a:extLst>
          </p:cNvPr>
          <p:cNvSpPr>
            <a:spLocks noGrp="1"/>
          </p:cNvSpPr>
          <p:nvPr>
            <p:ph type="title"/>
          </p:nvPr>
        </p:nvSpPr>
        <p:spPr>
          <a:xfrm>
            <a:off x="636047" y="777865"/>
            <a:ext cx="5459953" cy="612500"/>
          </a:xfrm>
          <a:solidFill>
            <a:schemeClr val="bg1"/>
          </a:solidFill>
        </p:spPr>
        <p:txBody>
          <a:bodyPr>
            <a:normAutofit/>
          </a:bodyPr>
          <a:lstStyle/>
          <a:p>
            <a:r>
              <a:rPr lang="en-US" sz="2400" dirty="0"/>
              <a:t>Station </a:t>
            </a:r>
            <a:r>
              <a:rPr lang="en-US" dirty="0"/>
              <a:t>Spacing </a:t>
            </a:r>
            <a:r>
              <a:rPr lang="en-US" sz="2400" dirty="0"/>
              <a:t>Discussion:</a:t>
            </a:r>
            <a:endParaRPr lang="en-US" dirty="0"/>
          </a:p>
        </p:txBody>
      </p:sp>
      <p:sp>
        <p:nvSpPr>
          <p:cNvPr id="16" name="Content Placeholder 9">
            <a:extLst>
              <a:ext uri="{FF2B5EF4-FFF2-40B4-BE49-F238E27FC236}">
                <a16:creationId xmlns:a16="http://schemas.microsoft.com/office/drawing/2014/main" id="{AEA9BC63-1C3E-4743-80A0-1741D39CFA53}"/>
              </a:ext>
            </a:extLst>
          </p:cNvPr>
          <p:cNvSpPr txBox="1">
            <a:spLocks/>
          </p:cNvSpPr>
          <p:nvPr/>
        </p:nvSpPr>
        <p:spPr>
          <a:xfrm>
            <a:off x="3162062" y="4286554"/>
            <a:ext cx="8881549" cy="1754712"/>
          </a:xfrm>
          <a:prstGeom prst="rect">
            <a:avLst/>
          </a:prstGeom>
        </p:spPr>
        <p:txBody>
          <a:bodyPr vert="horz" lIns="91440" tIns="45720" rIns="91440" bIns="45720" numCol="2" rtlCol="0" anchor="t">
            <a:noAutofit/>
          </a:bodyPr>
          <a:lst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buFont typeface="Arial" panose="020B0604020202020204" pitchFamily="34" charset="0"/>
              <a:buChar char="•"/>
            </a:pPr>
            <a:endParaRPr lang="en-US" sz="1800">
              <a:solidFill>
                <a:schemeClr val="tx1"/>
              </a:solidFill>
              <a:cs typeface="Arial"/>
            </a:endParaRPr>
          </a:p>
          <a:p>
            <a:pPr marL="285750" indent="-285750">
              <a:buFont typeface="Arial" panose="020B0604020202020204" pitchFamily="34" charset="0"/>
              <a:buChar char="•"/>
            </a:pPr>
            <a:endParaRPr lang="en-US" sz="1800"/>
          </a:p>
        </p:txBody>
      </p:sp>
      <p:sp>
        <p:nvSpPr>
          <p:cNvPr id="11" name="Text Placeholder 10">
            <a:extLst>
              <a:ext uri="{FF2B5EF4-FFF2-40B4-BE49-F238E27FC236}">
                <a16:creationId xmlns:a16="http://schemas.microsoft.com/office/drawing/2014/main" id="{0440CD55-B964-416E-84AD-3E749FA25D16}"/>
              </a:ext>
            </a:extLst>
          </p:cNvPr>
          <p:cNvSpPr>
            <a:spLocks noGrp="1"/>
          </p:cNvSpPr>
          <p:nvPr>
            <p:ph type="body" sz="quarter" idx="14"/>
          </p:nvPr>
        </p:nvSpPr>
        <p:spPr/>
        <p:txBody>
          <a:bodyPr/>
          <a:lstStyle/>
          <a:p>
            <a:endParaRPr lang="en-US" dirty="0"/>
          </a:p>
        </p:txBody>
      </p:sp>
      <p:graphicFrame>
        <p:nvGraphicFramePr>
          <p:cNvPr id="12" name="Table 12">
            <a:extLst>
              <a:ext uri="{FF2B5EF4-FFF2-40B4-BE49-F238E27FC236}">
                <a16:creationId xmlns:a16="http://schemas.microsoft.com/office/drawing/2014/main" id="{F4A4721E-0A92-4553-A692-153AFF1745B7}"/>
              </a:ext>
            </a:extLst>
          </p:cNvPr>
          <p:cNvGraphicFramePr>
            <a:graphicFrameLocks noGrp="1"/>
          </p:cNvGraphicFramePr>
          <p:nvPr>
            <p:ph sz="quarter" idx="15"/>
            <p:extLst>
              <p:ext uri="{D42A27DB-BD31-4B8C-83A1-F6EECF244321}">
                <p14:modId xmlns:p14="http://schemas.microsoft.com/office/powerpoint/2010/main" val="3790951843"/>
              </p:ext>
            </p:extLst>
          </p:nvPr>
        </p:nvGraphicFramePr>
        <p:xfrm>
          <a:off x="-4" y="1536743"/>
          <a:ext cx="12192005" cy="4366732"/>
        </p:xfrm>
        <a:graphic>
          <a:graphicData uri="http://schemas.openxmlformats.org/drawingml/2006/table">
            <a:tbl>
              <a:tblPr firstRow="1" bandRow="1">
                <a:tableStyleId>{5C22544A-7EE6-4342-B048-85BDC9FD1C3A}</a:tableStyleId>
              </a:tblPr>
              <a:tblGrid>
                <a:gridCol w="3294533">
                  <a:extLst>
                    <a:ext uri="{9D8B030D-6E8A-4147-A177-3AD203B41FA5}">
                      <a16:colId xmlns:a16="http://schemas.microsoft.com/office/drawing/2014/main" val="3449539946"/>
                    </a:ext>
                  </a:extLst>
                </a:gridCol>
                <a:gridCol w="2224368">
                  <a:extLst>
                    <a:ext uri="{9D8B030D-6E8A-4147-A177-3AD203B41FA5}">
                      <a16:colId xmlns:a16="http://schemas.microsoft.com/office/drawing/2014/main" val="2583668812"/>
                    </a:ext>
                  </a:extLst>
                </a:gridCol>
                <a:gridCol w="2224368">
                  <a:extLst>
                    <a:ext uri="{9D8B030D-6E8A-4147-A177-3AD203B41FA5}">
                      <a16:colId xmlns:a16="http://schemas.microsoft.com/office/drawing/2014/main" val="1955111942"/>
                    </a:ext>
                  </a:extLst>
                </a:gridCol>
                <a:gridCol w="2224368">
                  <a:extLst>
                    <a:ext uri="{9D8B030D-6E8A-4147-A177-3AD203B41FA5}">
                      <a16:colId xmlns:a16="http://schemas.microsoft.com/office/drawing/2014/main" val="1378309345"/>
                    </a:ext>
                  </a:extLst>
                </a:gridCol>
                <a:gridCol w="2224368">
                  <a:extLst>
                    <a:ext uri="{9D8B030D-6E8A-4147-A177-3AD203B41FA5}">
                      <a16:colId xmlns:a16="http://schemas.microsoft.com/office/drawing/2014/main" val="1393237130"/>
                    </a:ext>
                  </a:extLst>
                </a:gridCol>
              </a:tblGrid>
              <a:tr h="694912">
                <a:tc>
                  <a:txBody>
                    <a:bodyPr/>
                    <a:lstStyle/>
                    <a:p>
                      <a:pPr algn="ctr"/>
                      <a:endParaRPr lang="en-US" sz="1800" dirty="0"/>
                    </a:p>
                  </a:txBody>
                  <a:tcPr anchor="ctr"/>
                </a:tc>
                <a:tc>
                  <a:txBody>
                    <a:bodyPr/>
                    <a:lstStyle/>
                    <a:p>
                      <a:pPr algn="ctr"/>
                      <a:r>
                        <a:rPr lang="en-US" sz="1800" dirty="0"/>
                        <a:t>Existing Service </a:t>
                      </a:r>
                    </a:p>
                  </a:txBody>
                  <a:tcPr anchor="ctr">
                    <a:solidFill>
                      <a:schemeClr val="accent3"/>
                    </a:solidFill>
                  </a:tcPr>
                </a:tc>
                <a:tc>
                  <a:txBody>
                    <a:bodyPr/>
                    <a:lstStyle/>
                    <a:p>
                      <a:pPr algn="ctr"/>
                      <a:r>
                        <a:rPr lang="en-US" sz="1800" dirty="0"/>
                        <a:t>1/4 mile spacing</a:t>
                      </a:r>
                    </a:p>
                  </a:txBody>
                  <a:tcPr anchor="ctr"/>
                </a:tc>
                <a:tc>
                  <a:txBody>
                    <a:bodyPr/>
                    <a:lstStyle/>
                    <a:p>
                      <a:pPr algn="ctr"/>
                      <a:r>
                        <a:rPr lang="en-US" sz="1800" dirty="0"/>
                        <a:t>1/3 mile spacing</a:t>
                      </a:r>
                    </a:p>
                  </a:txBody>
                  <a:tcPr anchor="ctr"/>
                </a:tc>
                <a:tc>
                  <a:txBody>
                    <a:bodyPr/>
                    <a:lstStyle/>
                    <a:p>
                      <a:pPr algn="ctr"/>
                      <a:r>
                        <a:rPr lang="en-US" sz="1800" dirty="0"/>
                        <a:t>1/2 mile spacing</a:t>
                      </a:r>
                    </a:p>
                  </a:txBody>
                  <a:tcPr anchor="ctr"/>
                </a:tc>
                <a:extLst>
                  <a:ext uri="{0D108BD9-81ED-4DB2-BD59-A6C34878D82A}">
                    <a16:rowId xmlns:a16="http://schemas.microsoft.com/office/drawing/2014/main" val="4026733328"/>
                  </a:ext>
                </a:extLst>
              </a:tr>
              <a:tr h="597915">
                <a:tc>
                  <a:txBody>
                    <a:bodyPr/>
                    <a:lstStyle/>
                    <a:p>
                      <a:pPr algn="ctr"/>
                      <a:r>
                        <a:rPr lang="en-US" sz="1800" b="1" dirty="0">
                          <a:solidFill>
                            <a:schemeClr val="bg1"/>
                          </a:solidFill>
                        </a:rPr>
                        <a:t>Number of Stations</a:t>
                      </a:r>
                    </a:p>
                  </a:txBody>
                  <a:tcPr anchor="ctr">
                    <a:solidFill>
                      <a:schemeClr val="accent1"/>
                    </a:solidFill>
                  </a:tcPr>
                </a:tc>
                <a:tc>
                  <a:txBody>
                    <a:bodyPr/>
                    <a:lstStyle/>
                    <a:p>
                      <a:pPr algn="ctr"/>
                      <a:r>
                        <a:rPr lang="en-US" sz="1400" b="1" dirty="0"/>
                        <a:t>43</a:t>
                      </a:r>
                    </a:p>
                  </a:txBody>
                  <a:tcPr anchor="ctr">
                    <a:solidFill>
                      <a:schemeClr val="accent3">
                        <a:lumMod val="40000"/>
                        <a:lumOff val="60000"/>
                      </a:schemeClr>
                    </a:solidFill>
                  </a:tcPr>
                </a:tc>
                <a:tc>
                  <a:txBody>
                    <a:bodyPr/>
                    <a:lstStyle/>
                    <a:p>
                      <a:pPr algn="ctr"/>
                      <a:r>
                        <a:rPr lang="en-US" sz="1400" b="1" dirty="0"/>
                        <a:t>32</a:t>
                      </a:r>
                    </a:p>
                  </a:txBody>
                  <a:tcPr anchor="ctr"/>
                </a:tc>
                <a:tc>
                  <a:txBody>
                    <a:bodyPr/>
                    <a:lstStyle/>
                    <a:p>
                      <a:pPr algn="ctr"/>
                      <a:r>
                        <a:rPr lang="en-US" sz="1400" b="1" dirty="0"/>
                        <a:t>27</a:t>
                      </a:r>
                    </a:p>
                  </a:txBody>
                  <a:tcPr anchor="ctr"/>
                </a:tc>
                <a:tc>
                  <a:txBody>
                    <a:bodyPr/>
                    <a:lstStyle/>
                    <a:p>
                      <a:pPr algn="ctr"/>
                      <a:r>
                        <a:rPr lang="en-US" sz="1400" b="1" dirty="0"/>
                        <a:t>17</a:t>
                      </a:r>
                    </a:p>
                  </a:txBody>
                  <a:tcPr anchor="ctr"/>
                </a:tc>
                <a:extLst>
                  <a:ext uri="{0D108BD9-81ED-4DB2-BD59-A6C34878D82A}">
                    <a16:rowId xmlns:a16="http://schemas.microsoft.com/office/drawing/2014/main" val="4171891668"/>
                  </a:ext>
                </a:extLst>
              </a:tr>
              <a:tr h="597915">
                <a:tc>
                  <a:txBody>
                    <a:bodyPr/>
                    <a:lstStyle/>
                    <a:p>
                      <a:pPr algn="ctr"/>
                      <a:r>
                        <a:rPr lang="en-US" sz="1800" b="1" dirty="0">
                          <a:solidFill>
                            <a:schemeClr val="bg1"/>
                          </a:solidFill>
                        </a:rPr>
                        <a:t>Min.–max. station spacing in miles</a:t>
                      </a:r>
                    </a:p>
                  </a:txBody>
                  <a:tcPr anchor="ctr">
                    <a:solidFill>
                      <a:schemeClr val="accent1"/>
                    </a:solidFill>
                  </a:tcPr>
                </a:tc>
                <a:tc>
                  <a:txBody>
                    <a:bodyPr/>
                    <a:lstStyle/>
                    <a:p>
                      <a:pPr algn="ctr"/>
                      <a:r>
                        <a:rPr lang="en-US" sz="1400" b="1" dirty="0"/>
                        <a:t>.01 - .53</a:t>
                      </a:r>
                    </a:p>
                  </a:txBody>
                  <a:tcPr anchor="ctr">
                    <a:solidFill>
                      <a:schemeClr val="accent3">
                        <a:lumMod val="40000"/>
                        <a:lumOff val="60000"/>
                      </a:schemeClr>
                    </a:solidFill>
                  </a:tcPr>
                </a:tc>
                <a:tc>
                  <a:txBody>
                    <a:bodyPr/>
                    <a:lstStyle/>
                    <a:p>
                      <a:pPr algn="ctr"/>
                      <a:r>
                        <a:rPr lang="en-US" sz="1400" b="1" dirty="0"/>
                        <a:t>.09 - .58</a:t>
                      </a:r>
                    </a:p>
                  </a:txBody>
                  <a:tcPr anchor="ctr"/>
                </a:tc>
                <a:tc>
                  <a:txBody>
                    <a:bodyPr/>
                    <a:lstStyle/>
                    <a:p>
                      <a:pPr algn="ctr"/>
                      <a:r>
                        <a:rPr lang="en-US" sz="1400" b="1" dirty="0"/>
                        <a:t>.15 - .51</a:t>
                      </a:r>
                    </a:p>
                  </a:txBody>
                  <a:tcPr anchor="ctr"/>
                </a:tc>
                <a:tc>
                  <a:txBody>
                    <a:bodyPr/>
                    <a:lstStyle/>
                    <a:p>
                      <a:pPr algn="ctr"/>
                      <a:r>
                        <a:rPr lang="en-US" sz="1400" b="1" dirty="0"/>
                        <a:t>.25 – 1.10</a:t>
                      </a:r>
                    </a:p>
                  </a:txBody>
                  <a:tcPr anchor="ctr"/>
                </a:tc>
                <a:extLst>
                  <a:ext uri="{0D108BD9-81ED-4DB2-BD59-A6C34878D82A}">
                    <a16:rowId xmlns:a16="http://schemas.microsoft.com/office/drawing/2014/main" val="4206378027"/>
                  </a:ext>
                </a:extLst>
              </a:tr>
              <a:tr h="597915">
                <a:tc>
                  <a:txBody>
                    <a:bodyPr/>
                    <a:lstStyle/>
                    <a:p>
                      <a:pPr algn="ctr"/>
                      <a:r>
                        <a:rPr lang="en-US" sz="1800" b="1" dirty="0">
                          <a:solidFill>
                            <a:schemeClr val="bg1"/>
                          </a:solidFill>
                        </a:rPr>
                        <a:t>Frequency</a:t>
                      </a:r>
                    </a:p>
                  </a:txBody>
                  <a:tcPr anchor="ctr">
                    <a:solidFill>
                      <a:schemeClr val="accent1"/>
                    </a:solidFill>
                  </a:tcPr>
                </a:tc>
                <a:tc>
                  <a:txBody>
                    <a:bodyPr/>
                    <a:lstStyle/>
                    <a:p>
                      <a:pPr algn="ctr"/>
                      <a:r>
                        <a:rPr lang="en-US" sz="1400" b="1" dirty="0"/>
                        <a:t>15-20 Minutes During Peak Hours</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15 Minutes During Peak Hours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15 Minutes During Peak Hours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15 Minutes During Peak Hours</a:t>
                      </a:r>
                    </a:p>
                  </a:txBody>
                  <a:tcPr anchor="ctr"/>
                </a:tc>
                <a:extLst>
                  <a:ext uri="{0D108BD9-81ED-4DB2-BD59-A6C34878D82A}">
                    <a16:rowId xmlns:a16="http://schemas.microsoft.com/office/drawing/2014/main" val="3173426861"/>
                  </a:ext>
                </a:extLst>
              </a:tr>
              <a:tr h="597915">
                <a:tc>
                  <a:txBody>
                    <a:bodyPr/>
                    <a:lstStyle/>
                    <a:p>
                      <a:pPr algn="ctr"/>
                      <a:r>
                        <a:rPr lang="en-US" sz="1800" b="1" dirty="0">
                          <a:solidFill>
                            <a:schemeClr val="bg1"/>
                          </a:solidFill>
                        </a:rPr>
                        <a:t>Picks up at Top Transfer Locations?</a:t>
                      </a:r>
                    </a:p>
                  </a:txBody>
                  <a:tcPr anchor="ctr">
                    <a:solidFill>
                      <a:schemeClr val="accent1"/>
                    </a:solidFill>
                  </a:tcPr>
                </a:tc>
                <a:tc>
                  <a:txBody>
                    <a:bodyPr/>
                    <a:lstStyle/>
                    <a:p>
                      <a:pPr algn="ctr"/>
                      <a:r>
                        <a:rPr lang="en-US" sz="1400" b="1" dirty="0"/>
                        <a:t>Yes</a:t>
                      </a:r>
                    </a:p>
                  </a:txBody>
                  <a:tcPr anchor="ctr">
                    <a:solidFill>
                      <a:schemeClr val="accent3">
                        <a:lumMod val="40000"/>
                        <a:lumOff val="60000"/>
                      </a:schemeClr>
                    </a:solidFill>
                  </a:tcPr>
                </a:tc>
                <a:tc>
                  <a:txBody>
                    <a:bodyPr/>
                    <a:lstStyle/>
                    <a:p>
                      <a:pPr algn="ctr"/>
                      <a:r>
                        <a:rPr lang="en-US" sz="1400" b="1" dirty="0"/>
                        <a:t>Yes</a:t>
                      </a:r>
                    </a:p>
                  </a:txBody>
                  <a:tcPr anchor="ctr"/>
                </a:tc>
                <a:tc>
                  <a:txBody>
                    <a:bodyPr/>
                    <a:lstStyle/>
                    <a:p>
                      <a:pPr algn="ctr"/>
                      <a:r>
                        <a:rPr lang="en-US" sz="1400" b="1" dirty="0"/>
                        <a:t>Yes</a:t>
                      </a:r>
                    </a:p>
                  </a:txBody>
                  <a:tcPr anchor="ctr"/>
                </a:tc>
                <a:tc>
                  <a:txBody>
                    <a:bodyPr/>
                    <a:lstStyle/>
                    <a:p>
                      <a:pPr algn="ctr"/>
                      <a:r>
                        <a:rPr lang="en-US" sz="1400" b="1" dirty="0"/>
                        <a:t>Yes</a:t>
                      </a:r>
                    </a:p>
                  </a:txBody>
                  <a:tcPr anchor="ctr"/>
                </a:tc>
                <a:extLst>
                  <a:ext uri="{0D108BD9-81ED-4DB2-BD59-A6C34878D82A}">
                    <a16:rowId xmlns:a16="http://schemas.microsoft.com/office/drawing/2014/main" val="165922510"/>
                  </a:ext>
                </a:extLst>
              </a:tr>
              <a:tr h="597915">
                <a:tc>
                  <a:txBody>
                    <a:bodyPr/>
                    <a:lstStyle/>
                    <a:p>
                      <a:pPr algn="ctr"/>
                      <a:r>
                        <a:rPr lang="en-US" sz="1800" b="1" dirty="0">
                          <a:solidFill>
                            <a:schemeClr val="bg1"/>
                          </a:solidFill>
                        </a:rPr>
                        <a:t>Served Population</a:t>
                      </a:r>
                    </a:p>
                  </a:txBody>
                  <a:tcPr anchor="ctr">
                    <a:solidFill>
                      <a:schemeClr val="accent1"/>
                    </a:solidFill>
                  </a:tcPr>
                </a:tc>
                <a:tc>
                  <a:txBody>
                    <a:bodyPr/>
                    <a:lstStyle/>
                    <a:p>
                      <a:pPr algn="ctr"/>
                      <a:r>
                        <a:rPr lang="en-US" sz="1400" b="1" dirty="0"/>
                        <a:t>25,881</a:t>
                      </a:r>
                    </a:p>
                  </a:txBody>
                  <a:tcPr anchor="ctr">
                    <a:solidFill>
                      <a:schemeClr val="accent3">
                        <a:lumMod val="40000"/>
                        <a:lumOff val="60000"/>
                      </a:schemeClr>
                    </a:solidFill>
                  </a:tcPr>
                </a:tc>
                <a:tc>
                  <a:txBody>
                    <a:bodyPr/>
                    <a:lstStyle/>
                    <a:p>
                      <a:pPr algn="ctr"/>
                      <a:r>
                        <a:rPr lang="en-US" sz="1400" b="1" dirty="0"/>
                        <a:t>24,378 </a:t>
                      </a:r>
                    </a:p>
                    <a:p>
                      <a:pPr algn="ctr"/>
                      <a:r>
                        <a:rPr lang="en-US" sz="1400" b="1" dirty="0"/>
                        <a:t>(94% of existing)</a:t>
                      </a:r>
                    </a:p>
                  </a:txBody>
                  <a:tcPr anchor="ctr"/>
                </a:tc>
                <a:tc>
                  <a:txBody>
                    <a:bodyPr/>
                    <a:lstStyle/>
                    <a:p>
                      <a:pPr algn="ctr"/>
                      <a:r>
                        <a:rPr lang="en-US" sz="1400" b="1" dirty="0"/>
                        <a:t>23,911 </a:t>
                      </a:r>
                    </a:p>
                    <a:p>
                      <a:pPr algn="ctr"/>
                      <a:r>
                        <a:rPr lang="en-US" sz="1400" b="1" dirty="0"/>
                        <a:t>(92% of existing)</a:t>
                      </a:r>
                    </a:p>
                  </a:txBody>
                  <a:tcPr anchor="ctr"/>
                </a:tc>
                <a:tc>
                  <a:txBody>
                    <a:bodyPr/>
                    <a:lstStyle/>
                    <a:p>
                      <a:pPr algn="ctr"/>
                      <a:r>
                        <a:rPr lang="en-US" sz="1400" b="1" dirty="0"/>
                        <a:t>18,786 </a:t>
                      </a:r>
                    </a:p>
                    <a:p>
                      <a:pPr algn="ctr"/>
                      <a:r>
                        <a:rPr lang="en-US" sz="1400" b="1" dirty="0"/>
                        <a:t>(73% of existing)</a:t>
                      </a:r>
                    </a:p>
                  </a:txBody>
                  <a:tcPr anchor="ctr"/>
                </a:tc>
                <a:extLst>
                  <a:ext uri="{0D108BD9-81ED-4DB2-BD59-A6C34878D82A}">
                    <a16:rowId xmlns:a16="http://schemas.microsoft.com/office/drawing/2014/main" val="2006876946"/>
                  </a:ext>
                </a:extLst>
              </a:tr>
              <a:tr h="597915">
                <a:tc>
                  <a:txBody>
                    <a:bodyPr/>
                    <a:lstStyle/>
                    <a:p>
                      <a:pPr algn="ctr"/>
                      <a:r>
                        <a:rPr lang="en-US" sz="1800" b="1" dirty="0">
                          <a:solidFill>
                            <a:schemeClr val="bg1"/>
                          </a:solidFill>
                        </a:rPr>
                        <a:t>Served Weekday Ridership</a:t>
                      </a:r>
                    </a:p>
                  </a:txBody>
                  <a:tcPr anchor="ctr">
                    <a:solidFill>
                      <a:schemeClr val="accent1"/>
                    </a:solidFill>
                  </a:tcPr>
                </a:tc>
                <a:tc>
                  <a:txBody>
                    <a:bodyPr/>
                    <a:lstStyle/>
                    <a:p>
                      <a:pPr algn="ctr"/>
                      <a:r>
                        <a:rPr lang="en-US" sz="1400" b="1" dirty="0"/>
                        <a:t>5,616</a:t>
                      </a:r>
                    </a:p>
                  </a:txBody>
                  <a:tcPr anchor="ctr">
                    <a:solidFill>
                      <a:schemeClr val="accent3">
                        <a:lumMod val="40000"/>
                        <a:lumOff val="60000"/>
                      </a:schemeClr>
                    </a:solidFill>
                  </a:tcPr>
                </a:tc>
                <a:tc>
                  <a:txBody>
                    <a:bodyPr/>
                    <a:lstStyle/>
                    <a:p>
                      <a:pPr algn="ctr"/>
                      <a:r>
                        <a:rPr lang="en-US" sz="1400" b="1" dirty="0"/>
                        <a:t>5,616 </a:t>
                      </a:r>
                    </a:p>
                    <a:p>
                      <a:pPr algn="ctr"/>
                      <a:r>
                        <a:rPr lang="en-US" sz="1400" b="1" dirty="0"/>
                        <a:t>(100% of existing)</a:t>
                      </a:r>
                    </a:p>
                  </a:txBody>
                  <a:tcPr anchor="ctr"/>
                </a:tc>
                <a:tc>
                  <a:txBody>
                    <a:bodyPr/>
                    <a:lstStyle/>
                    <a:p>
                      <a:pPr algn="ctr"/>
                      <a:r>
                        <a:rPr lang="en-US" sz="1400" b="1" dirty="0"/>
                        <a:t>5,616 </a:t>
                      </a:r>
                    </a:p>
                    <a:p>
                      <a:pPr algn="ctr"/>
                      <a:r>
                        <a:rPr lang="en-US" sz="1400" b="1" dirty="0"/>
                        <a:t>(100% of existing)</a:t>
                      </a:r>
                    </a:p>
                  </a:txBody>
                  <a:tcPr anchor="ctr"/>
                </a:tc>
                <a:tc>
                  <a:txBody>
                    <a:bodyPr/>
                    <a:lstStyle/>
                    <a:p>
                      <a:pPr algn="ctr"/>
                      <a:r>
                        <a:rPr lang="en-US" sz="1400" b="1" dirty="0"/>
                        <a:t>5,229 </a:t>
                      </a:r>
                    </a:p>
                    <a:p>
                      <a:pPr algn="ctr"/>
                      <a:r>
                        <a:rPr lang="en-US" sz="1400" b="1" dirty="0"/>
                        <a:t>(93% of existing)</a:t>
                      </a:r>
                    </a:p>
                  </a:txBody>
                  <a:tcPr anchor="ctr"/>
                </a:tc>
                <a:extLst>
                  <a:ext uri="{0D108BD9-81ED-4DB2-BD59-A6C34878D82A}">
                    <a16:rowId xmlns:a16="http://schemas.microsoft.com/office/drawing/2014/main" val="2668683132"/>
                  </a:ext>
                </a:extLst>
              </a:tr>
            </a:tbl>
          </a:graphicData>
        </a:graphic>
      </p:graphicFrame>
    </p:spTree>
    <p:extLst>
      <p:ext uri="{BB962C8B-B14F-4D97-AF65-F5344CB8AC3E}">
        <p14:creationId xmlns:p14="http://schemas.microsoft.com/office/powerpoint/2010/main" val="190535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28B3AF-7329-4E82-910E-8025AC40A812}"/>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3AA50627-A0BE-482D-80EE-6483806AD19B}"/>
              </a:ext>
            </a:extLst>
          </p:cNvPr>
          <p:cNvSpPr>
            <a:spLocks noGrp="1"/>
          </p:cNvSpPr>
          <p:nvPr>
            <p:ph type="sldNum" sz="quarter" idx="12"/>
          </p:nvPr>
        </p:nvSpPr>
        <p:spPr/>
        <p:txBody>
          <a:bodyPr/>
          <a:lstStyle/>
          <a:p>
            <a:pPr algn="ctr"/>
            <a:fld id="{B474D2A7-32E0-B840-9DF4-58881E53B73E}" type="slidenum">
              <a:rPr lang="en-US" smtClean="0"/>
              <a:pPr algn="ctr"/>
              <a:t>15</a:t>
            </a:fld>
            <a:endParaRPr lang="en-US"/>
          </a:p>
        </p:txBody>
      </p:sp>
      <p:sp>
        <p:nvSpPr>
          <p:cNvPr id="7" name="Title 6">
            <a:extLst>
              <a:ext uri="{FF2B5EF4-FFF2-40B4-BE49-F238E27FC236}">
                <a16:creationId xmlns:a16="http://schemas.microsoft.com/office/drawing/2014/main" id="{C0EE5805-68B8-4567-9173-CA84B92A2004}"/>
              </a:ext>
            </a:extLst>
          </p:cNvPr>
          <p:cNvSpPr>
            <a:spLocks noGrp="1"/>
          </p:cNvSpPr>
          <p:nvPr>
            <p:ph type="title" idx="4294967295"/>
          </p:nvPr>
        </p:nvSpPr>
        <p:spPr>
          <a:xfrm>
            <a:off x="695249" y="914549"/>
            <a:ext cx="4786313" cy="612775"/>
          </a:xfrm>
        </p:spPr>
        <p:txBody>
          <a:bodyPr/>
          <a:lstStyle/>
          <a:p>
            <a:r>
              <a:rPr lang="en-US" sz="2400" dirty="0">
                <a:solidFill>
                  <a:schemeClr val="tx1"/>
                </a:solidFill>
              </a:rPr>
              <a:t>Project Boundaries</a:t>
            </a:r>
            <a:endParaRPr lang="en-US" dirty="0"/>
          </a:p>
        </p:txBody>
      </p:sp>
      <p:sp>
        <p:nvSpPr>
          <p:cNvPr id="9" name="Content Placeholder 8">
            <a:extLst>
              <a:ext uri="{FF2B5EF4-FFF2-40B4-BE49-F238E27FC236}">
                <a16:creationId xmlns:a16="http://schemas.microsoft.com/office/drawing/2014/main" id="{B8B6E19D-CF6D-47E3-ADEA-4B5FAACA9548}"/>
              </a:ext>
            </a:extLst>
          </p:cNvPr>
          <p:cNvSpPr>
            <a:spLocks noGrp="1"/>
          </p:cNvSpPr>
          <p:nvPr>
            <p:ph sz="quarter" idx="4294967295"/>
          </p:nvPr>
        </p:nvSpPr>
        <p:spPr>
          <a:xfrm>
            <a:off x="4863638" y="1527324"/>
            <a:ext cx="4288545" cy="1237223"/>
          </a:xfrm>
        </p:spPr>
        <p:txBody>
          <a:bodyPr vert="horz" lIns="91440" tIns="45720" rIns="91440" bIns="45720" rtlCol="0" anchor="t">
            <a:normAutofit/>
          </a:bodyPr>
          <a:lstStyle/>
          <a:p>
            <a:pPr marL="285750" indent="-285750">
              <a:buChar char="•"/>
            </a:pPr>
            <a:r>
              <a:rPr lang="en-US" sz="1800" b="1" dirty="0">
                <a:solidFill>
                  <a:srgbClr val="453F45"/>
                </a:solidFill>
              </a:rPr>
              <a:t>Northern Terminus</a:t>
            </a:r>
          </a:p>
          <a:p>
            <a:pPr marL="742950" lvl="1" indent="-285750">
              <a:buChar char="•"/>
            </a:pPr>
            <a:r>
              <a:rPr lang="en-US" sz="1800" dirty="0">
                <a:solidFill>
                  <a:srgbClr val="453F45"/>
                </a:solidFill>
              </a:rPr>
              <a:t>Assuming Doraville </a:t>
            </a:r>
          </a:p>
          <a:p>
            <a:pPr marL="742950" lvl="1" indent="-285750">
              <a:buChar char="•"/>
            </a:pPr>
            <a:r>
              <a:rPr lang="en-US" sz="1800" dirty="0">
                <a:solidFill>
                  <a:srgbClr val="453F45"/>
                </a:solidFill>
              </a:rPr>
              <a:t>Access via Park Avenue </a:t>
            </a:r>
          </a:p>
          <a:p>
            <a:pPr marL="742950" lvl="1" indent="-285750">
              <a:buChar char="•"/>
            </a:pPr>
            <a:endParaRPr lang="en-US" sz="1800" dirty="0">
              <a:solidFill>
                <a:srgbClr val="453F45"/>
              </a:solidFill>
            </a:endParaRPr>
          </a:p>
        </p:txBody>
      </p:sp>
      <p:pic>
        <p:nvPicPr>
          <p:cNvPr id="10" name="Picture 9">
            <a:extLst>
              <a:ext uri="{FF2B5EF4-FFF2-40B4-BE49-F238E27FC236}">
                <a16:creationId xmlns:a16="http://schemas.microsoft.com/office/drawing/2014/main" id="{C84D497A-5F20-45C7-B86A-391B9AF587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47"/>
          <a:stretch/>
        </p:blipFill>
        <p:spPr>
          <a:xfrm>
            <a:off x="191627" y="2574852"/>
            <a:ext cx="4672012" cy="3038869"/>
          </a:xfrm>
          <a:prstGeom prst="rect">
            <a:avLst/>
          </a:prstGeom>
        </p:spPr>
      </p:pic>
      <p:pic>
        <p:nvPicPr>
          <p:cNvPr id="3" name="Picture 3" descr="Map&#10;&#10;Description automatically generated">
            <a:extLst>
              <a:ext uri="{FF2B5EF4-FFF2-40B4-BE49-F238E27FC236}">
                <a16:creationId xmlns:a16="http://schemas.microsoft.com/office/drawing/2014/main" id="{305BA688-80C6-49C8-A6BD-DB60DA7822D0}"/>
              </a:ext>
            </a:extLst>
          </p:cNvPr>
          <p:cNvPicPr>
            <a:picLocks noChangeAspect="1"/>
          </p:cNvPicPr>
          <p:nvPr/>
        </p:nvPicPr>
        <p:blipFill>
          <a:blip r:embed="rId4"/>
          <a:stretch>
            <a:fillRect/>
          </a:stretch>
        </p:blipFill>
        <p:spPr>
          <a:xfrm>
            <a:off x="4863639" y="2529469"/>
            <a:ext cx="3407553" cy="3905335"/>
          </a:xfrm>
          <a:prstGeom prst="rect">
            <a:avLst/>
          </a:prstGeom>
        </p:spPr>
      </p:pic>
      <p:sp>
        <p:nvSpPr>
          <p:cNvPr id="8" name="Content Placeholder 8">
            <a:extLst>
              <a:ext uri="{FF2B5EF4-FFF2-40B4-BE49-F238E27FC236}">
                <a16:creationId xmlns:a16="http://schemas.microsoft.com/office/drawing/2014/main" id="{19F60313-39E7-4207-ACDC-D1501A290F57}"/>
              </a:ext>
            </a:extLst>
          </p:cNvPr>
          <p:cNvSpPr txBox="1">
            <a:spLocks/>
          </p:cNvSpPr>
          <p:nvPr/>
        </p:nvSpPr>
        <p:spPr>
          <a:xfrm>
            <a:off x="695249" y="1388962"/>
            <a:ext cx="6156963" cy="2281016"/>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Southern Terminus</a:t>
            </a:r>
          </a:p>
          <a:p>
            <a:pPr lvl="1"/>
            <a:r>
              <a:rPr lang="en-US" dirty="0"/>
              <a:t>Assuming Lindbergh</a:t>
            </a:r>
          </a:p>
          <a:p>
            <a:pPr lvl="1"/>
            <a:r>
              <a:rPr lang="en-US" dirty="0"/>
              <a:t>Access via Sidney Marcus</a:t>
            </a:r>
          </a:p>
        </p:txBody>
      </p:sp>
      <p:pic>
        <p:nvPicPr>
          <p:cNvPr id="11" name="Picture 10" descr="Map&#10;&#10;Description automatically generated">
            <a:extLst>
              <a:ext uri="{FF2B5EF4-FFF2-40B4-BE49-F238E27FC236}">
                <a16:creationId xmlns:a16="http://schemas.microsoft.com/office/drawing/2014/main" id="{FB352B94-85AD-4B54-AFD6-83673AB75C11}"/>
              </a:ext>
            </a:extLst>
          </p:cNvPr>
          <p:cNvPicPr>
            <a:picLocks noChangeAspect="1"/>
          </p:cNvPicPr>
          <p:nvPr/>
        </p:nvPicPr>
        <p:blipFill>
          <a:blip r:embed="rId5"/>
          <a:stretch>
            <a:fillRect/>
          </a:stretch>
        </p:blipFill>
        <p:spPr>
          <a:xfrm>
            <a:off x="8409723" y="0"/>
            <a:ext cx="3810000" cy="6858000"/>
          </a:xfrm>
          <a:prstGeom prst="rect">
            <a:avLst/>
          </a:prstGeom>
        </p:spPr>
      </p:pic>
    </p:spTree>
    <p:extLst>
      <p:ext uri="{BB962C8B-B14F-4D97-AF65-F5344CB8AC3E}">
        <p14:creationId xmlns:p14="http://schemas.microsoft.com/office/powerpoint/2010/main" val="412517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9CCA-C759-40DB-A631-7BC1D2B7998E}"/>
              </a:ext>
            </a:extLst>
          </p:cNvPr>
          <p:cNvSpPr>
            <a:spLocks noGrp="1"/>
          </p:cNvSpPr>
          <p:nvPr>
            <p:ph type="title"/>
          </p:nvPr>
        </p:nvSpPr>
        <p:spPr/>
        <p:txBody>
          <a:bodyPr>
            <a:normAutofit/>
          </a:bodyPr>
          <a:lstStyle/>
          <a:p>
            <a:r>
              <a:rPr lang="en-US"/>
              <a:t>Project Timeline</a:t>
            </a:r>
          </a:p>
        </p:txBody>
      </p:sp>
      <p:sp>
        <p:nvSpPr>
          <p:cNvPr id="3" name="Date Placeholder 2">
            <a:extLst>
              <a:ext uri="{FF2B5EF4-FFF2-40B4-BE49-F238E27FC236}">
                <a16:creationId xmlns:a16="http://schemas.microsoft.com/office/drawing/2014/main" id="{A43D7A00-FDAE-4576-AD9F-F35698CE5426}"/>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5D3B989C-6E9E-4CF3-AF12-B2DEABF40818}"/>
              </a:ext>
            </a:extLst>
          </p:cNvPr>
          <p:cNvSpPr>
            <a:spLocks noGrp="1"/>
          </p:cNvSpPr>
          <p:nvPr>
            <p:ph type="sldNum" sz="quarter" idx="12"/>
          </p:nvPr>
        </p:nvSpPr>
        <p:spPr/>
        <p:txBody>
          <a:bodyPr/>
          <a:lstStyle/>
          <a:p>
            <a:pPr algn="ctr"/>
            <a:fld id="{B474D2A7-32E0-B840-9DF4-58881E53B73E}" type="slidenum">
              <a:rPr lang="en-US" smtClean="0"/>
              <a:pPr algn="ctr"/>
              <a:t>16</a:t>
            </a:fld>
            <a:endParaRPr lang="en-US"/>
          </a:p>
        </p:txBody>
      </p:sp>
      <p:graphicFrame>
        <p:nvGraphicFramePr>
          <p:cNvPr id="11" name="Table 4">
            <a:extLst>
              <a:ext uri="{FF2B5EF4-FFF2-40B4-BE49-F238E27FC236}">
                <a16:creationId xmlns:a16="http://schemas.microsoft.com/office/drawing/2014/main" id="{0FD1FF1F-BE82-484E-AB10-BE02AA514612}"/>
              </a:ext>
            </a:extLst>
          </p:cNvPr>
          <p:cNvGraphicFramePr>
            <a:graphicFrameLocks noGrp="1"/>
          </p:cNvGraphicFramePr>
          <p:nvPr/>
        </p:nvGraphicFramePr>
        <p:xfrm>
          <a:off x="645837" y="2016586"/>
          <a:ext cx="6190209" cy="758511"/>
        </p:xfrm>
        <a:graphic>
          <a:graphicData uri="http://schemas.openxmlformats.org/drawingml/2006/table">
            <a:tbl>
              <a:tblPr firstRow="1">
                <a:tableStyleId>{5C22544A-7EE6-4342-B048-85BDC9FD1C3A}</a:tableStyleId>
              </a:tblPr>
              <a:tblGrid>
                <a:gridCol w="2063403">
                  <a:extLst>
                    <a:ext uri="{9D8B030D-6E8A-4147-A177-3AD203B41FA5}">
                      <a16:colId xmlns:a16="http://schemas.microsoft.com/office/drawing/2014/main" val="1608637081"/>
                    </a:ext>
                  </a:extLst>
                </a:gridCol>
                <a:gridCol w="2063403">
                  <a:extLst>
                    <a:ext uri="{9D8B030D-6E8A-4147-A177-3AD203B41FA5}">
                      <a16:colId xmlns:a16="http://schemas.microsoft.com/office/drawing/2014/main" val="2159176801"/>
                    </a:ext>
                  </a:extLst>
                </a:gridCol>
                <a:gridCol w="2063403">
                  <a:extLst>
                    <a:ext uri="{9D8B030D-6E8A-4147-A177-3AD203B41FA5}">
                      <a16:colId xmlns:a16="http://schemas.microsoft.com/office/drawing/2014/main" val="2469103336"/>
                    </a:ext>
                  </a:extLst>
                </a:gridCol>
              </a:tblGrid>
              <a:tr h="758511">
                <a:tc>
                  <a:txBody>
                    <a:bodyPr/>
                    <a:lstStyle/>
                    <a:p>
                      <a:pPr algn="ctr"/>
                      <a:r>
                        <a:rPr lang="en-US" sz="2400" dirty="0"/>
                        <a:t>2022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dirty="0"/>
                        <a:t>2023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400" dirty="0"/>
                        <a:t>2024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33053168"/>
                  </a:ext>
                </a:extLst>
              </a:tr>
            </a:tbl>
          </a:graphicData>
        </a:graphic>
      </p:graphicFrame>
      <p:sp>
        <p:nvSpPr>
          <p:cNvPr id="13" name="Rectangle 12">
            <a:extLst>
              <a:ext uri="{FF2B5EF4-FFF2-40B4-BE49-F238E27FC236}">
                <a16:creationId xmlns:a16="http://schemas.microsoft.com/office/drawing/2014/main" id="{71B41362-BF7E-41D1-9F4C-28D279C008C2}"/>
              </a:ext>
            </a:extLst>
          </p:cNvPr>
          <p:cNvSpPr/>
          <p:nvPr/>
        </p:nvSpPr>
        <p:spPr>
          <a:xfrm>
            <a:off x="2296160" y="3913677"/>
            <a:ext cx="2065464" cy="75851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a:t>Final Design</a:t>
            </a:r>
          </a:p>
        </p:txBody>
      </p:sp>
      <p:sp>
        <p:nvSpPr>
          <p:cNvPr id="14" name="Rectangle 13">
            <a:extLst>
              <a:ext uri="{FF2B5EF4-FFF2-40B4-BE49-F238E27FC236}">
                <a16:creationId xmlns:a16="http://schemas.microsoft.com/office/drawing/2014/main" id="{91A98DA2-437B-4A08-8A49-CC16044FC17D}"/>
              </a:ext>
            </a:extLst>
          </p:cNvPr>
          <p:cNvSpPr/>
          <p:nvPr/>
        </p:nvSpPr>
        <p:spPr>
          <a:xfrm>
            <a:off x="3782187" y="4675660"/>
            <a:ext cx="2352715" cy="7867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b="1"/>
              <a:t>Construction</a:t>
            </a:r>
          </a:p>
        </p:txBody>
      </p:sp>
      <p:sp>
        <p:nvSpPr>
          <p:cNvPr id="15" name="Rectangle 13">
            <a:extLst>
              <a:ext uri="{FF2B5EF4-FFF2-40B4-BE49-F238E27FC236}">
                <a16:creationId xmlns:a16="http://schemas.microsoft.com/office/drawing/2014/main" id="{4D711E52-CF92-407B-B791-8B6D4560FBF4}"/>
              </a:ext>
            </a:extLst>
          </p:cNvPr>
          <p:cNvSpPr/>
          <p:nvPr/>
        </p:nvSpPr>
        <p:spPr>
          <a:xfrm>
            <a:off x="5493069" y="5462392"/>
            <a:ext cx="1884324" cy="758511"/>
          </a:xfrm>
          <a:custGeom>
            <a:avLst/>
            <a:gdLst>
              <a:gd name="connsiteX0" fmla="*/ 0 w 3251976"/>
              <a:gd name="connsiteY0" fmla="*/ 0 h 758511"/>
              <a:gd name="connsiteX1" fmla="*/ 3251976 w 3251976"/>
              <a:gd name="connsiteY1" fmla="*/ 0 h 758511"/>
              <a:gd name="connsiteX2" fmla="*/ 3251976 w 3251976"/>
              <a:gd name="connsiteY2" fmla="*/ 758511 h 758511"/>
              <a:gd name="connsiteX3" fmla="*/ 0 w 3251976"/>
              <a:gd name="connsiteY3" fmla="*/ 758511 h 758511"/>
              <a:gd name="connsiteX4" fmla="*/ 0 w 3251976"/>
              <a:gd name="connsiteY4" fmla="*/ 0 h 758511"/>
              <a:gd name="connsiteX0" fmla="*/ 0 w 3252772"/>
              <a:gd name="connsiteY0" fmla="*/ 0 h 758511"/>
              <a:gd name="connsiteX1" fmla="*/ 3251976 w 3252772"/>
              <a:gd name="connsiteY1" fmla="*/ 0 h 758511"/>
              <a:gd name="connsiteX2" fmla="*/ 3252772 w 3252772"/>
              <a:gd name="connsiteY2" fmla="*/ 372178 h 758511"/>
              <a:gd name="connsiteX3" fmla="*/ 3251976 w 3252772"/>
              <a:gd name="connsiteY3" fmla="*/ 758511 h 758511"/>
              <a:gd name="connsiteX4" fmla="*/ 0 w 3252772"/>
              <a:gd name="connsiteY4" fmla="*/ 758511 h 758511"/>
              <a:gd name="connsiteX5" fmla="*/ 0 w 3252772"/>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 name="connsiteX0" fmla="*/ 0 w 3975786"/>
              <a:gd name="connsiteY0" fmla="*/ 0 h 758511"/>
              <a:gd name="connsiteX1" fmla="*/ 3251976 w 3975786"/>
              <a:gd name="connsiteY1" fmla="*/ 0 h 758511"/>
              <a:gd name="connsiteX2" fmla="*/ 3975786 w 3975786"/>
              <a:gd name="connsiteY2" fmla="*/ 372178 h 758511"/>
              <a:gd name="connsiteX3" fmla="*/ 3251976 w 3975786"/>
              <a:gd name="connsiteY3" fmla="*/ 758511 h 758511"/>
              <a:gd name="connsiteX4" fmla="*/ 0 w 3975786"/>
              <a:gd name="connsiteY4" fmla="*/ 758511 h 758511"/>
              <a:gd name="connsiteX5" fmla="*/ 0 w 3975786"/>
              <a:gd name="connsiteY5" fmla="*/ 0 h 7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786" h="758511">
                <a:moveTo>
                  <a:pt x="0" y="0"/>
                </a:moveTo>
                <a:lnTo>
                  <a:pt x="3251976" y="0"/>
                </a:lnTo>
                <a:lnTo>
                  <a:pt x="3975786" y="372178"/>
                </a:lnTo>
                <a:lnTo>
                  <a:pt x="3251976" y="758511"/>
                </a:lnTo>
                <a:lnTo>
                  <a:pt x="0" y="758511"/>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39725"/>
            <a:r>
              <a:rPr lang="en-US" b="1" dirty="0"/>
              <a:t>Testing Revenue Service</a:t>
            </a:r>
          </a:p>
        </p:txBody>
      </p:sp>
      <p:sp>
        <p:nvSpPr>
          <p:cNvPr id="16" name="Rectangle 15">
            <a:extLst>
              <a:ext uri="{FF2B5EF4-FFF2-40B4-BE49-F238E27FC236}">
                <a16:creationId xmlns:a16="http://schemas.microsoft.com/office/drawing/2014/main" id="{BD1ECE27-EE93-4452-9018-B36C405DB715}"/>
              </a:ext>
            </a:extLst>
          </p:cNvPr>
          <p:cNvSpPr/>
          <p:nvPr/>
        </p:nvSpPr>
        <p:spPr>
          <a:xfrm>
            <a:off x="645838" y="2755091"/>
            <a:ext cx="2065464" cy="113417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Project Development</a:t>
            </a:r>
          </a:p>
          <a:p>
            <a:pPr algn="ctr"/>
            <a:r>
              <a:rPr lang="en-US" b="1" dirty="0"/>
              <a:t>Conceptual Design</a:t>
            </a:r>
          </a:p>
        </p:txBody>
      </p:sp>
      <p:sp>
        <p:nvSpPr>
          <p:cNvPr id="19" name="Star: 5 Points 18">
            <a:extLst>
              <a:ext uri="{FF2B5EF4-FFF2-40B4-BE49-F238E27FC236}">
                <a16:creationId xmlns:a16="http://schemas.microsoft.com/office/drawing/2014/main" id="{B967A6E4-CAE7-47BE-BB8B-F6A06BEA713A}"/>
              </a:ext>
            </a:extLst>
          </p:cNvPr>
          <p:cNvSpPr/>
          <p:nvPr/>
        </p:nvSpPr>
        <p:spPr>
          <a:xfrm>
            <a:off x="7464705" y="5569113"/>
            <a:ext cx="457200" cy="45720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E483F7-9169-4190-9000-96BD8FCF2F90}"/>
              </a:ext>
            </a:extLst>
          </p:cNvPr>
          <p:cNvSpPr txBox="1"/>
          <p:nvPr/>
        </p:nvSpPr>
        <p:spPr>
          <a:xfrm>
            <a:off x="7922210" y="5688731"/>
            <a:ext cx="3120368" cy="369332"/>
          </a:xfrm>
          <a:prstGeom prst="rect">
            <a:avLst/>
          </a:prstGeom>
          <a:noFill/>
        </p:spPr>
        <p:txBody>
          <a:bodyPr wrap="square" rtlCol="0">
            <a:spAutoFit/>
          </a:bodyPr>
          <a:lstStyle/>
          <a:p>
            <a:r>
              <a:rPr lang="en-US" dirty="0"/>
              <a:t>Project Completion</a:t>
            </a:r>
          </a:p>
        </p:txBody>
      </p:sp>
    </p:spTree>
    <p:extLst>
      <p:ext uri="{BB962C8B-B14F-4D97-AF65-F5344CB8AC3E}">
        <p14:creationId xmlns:p14="http://schemas.microsoft.com/office/powerpoint/2010/main" val="215178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9FBDE3-B9F5-490C-B676-06F58E476E7D}"/>
              </a:ext>
            </a:extLst>
          </p:cNvPr>
          <p:cNvSpPr>
            <a:spLocks noGrp="1"/>
          </p:cNvSpPr>
          <p:nvPr>
            <p:ph type="ctrTitle"/>
          </p:nvPr>
        </p:nvSpPr>
        <p:spPr>
          <a:xfrm>
            <a:off x="7018303" y="1663778"/>
            <a:ext cx="4455940" cy="1298112"/>
          </a:xfrm>
        </p:spPr>
        <p:txBody>
          <a:bodyPr/>
          <a:lstStyle/>
          <a:p>
            <a:r>
              <a:rPr lang="en-US" dirty="0"/>
              <a:t>Discussion</a:t>
            </a:r>
          </a:p>
        </p:txBody>
      </p:sp>
      <p:sp>
        <p:nvSpPr>
          <p:cNvPr id="6" name="Subtitle 5">
            <a:extLst>
              <a:ext uri="{FF2B5EF4-FFF2-40B4-BE49-F238E27FC236}">
                <a16:creationId xmlns:a16="http://schemas.microsoft.com/office/drawing/2014/main" id="{7A72C22C-FE9E-4642-A532-317CEB687108}"/>
              </a:ext>
            </a:extLst>
          </p:cNvPr>
          <p:cNvSpPr>
            <a:spLocks noGrp="1"/>
          </p:cNvSpPr>
          <p:nvPr>
            <p:ph type="subTitle" idx="1"/>
          </p:nvPr>
        </p:nvSpPr>
        <p:spPr>
          <a:xfrm>
            <a:off x="7018304" y="2961890"/>
            <a:ext cx="4455939" cy="3119596"/>
          </a:xfrm>
        </p:spPr>
        <p:txBody>
          <a:bodyPr>
            <a:normAutofit/>
          </a:bodyPr>
          <a:lstStyle/>
          <a:p>
            <a:r>
              <a:rPr lang="en-US" dirty="0"/>
              <a:t>Contact us: </a:t>
            </a:r>
          </a:p>
          <a:p>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Tracie Roberson</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Transit System Project Planner </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MARTA</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Office of Transit System Planning</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2424 Piedmont Rd NE</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Atlanta, GA 30324-3330</a:t>
            </a:r>
            <a:br>
              <a:rPr lang="en-US" sz="1800" spc="-15"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br>
            <a:r>
              <a:rPr lang="en-US" sz="1800" u="sng" spc="-15"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3"/>
              </a:rPr>
              <a:t>bufordhwyart@itsmarta.com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Date Placeholder 2">
            <a:extLst>
              <a:ext uri="{FF2B5EF4-FFF2-40B4-BE49-F238E27FC236}">
                <a16:creationId xmlns:a16="http://schemas.microsoft.com/office/drawing/2014/main" id="{BCD6B319-2E36-42BF-82EF-21A019BCD838}"/>
              </a:ext>
            </a:extLst>
          </p:cNvPr>
          <p:cNvSpPr>
            <a:spLocks noGrp="1"/>
          </p:cNvSpPr>
          <p:nvPr>
            <p:ph type="dt" sz="half" idx="4294967295"/>
          </p:nvPr>
        </p:nvSpPr>
        <p:spPr>
          <a:xfrm>
            <a:off x="0" y="6388100"/>
            <a:ext cx="1668463" cy="365125"/>
          </a:xfrm>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06C56546-4535-472B-A614-06762058A367}"/>
              </a:ext>
            </a:extLst>
          </p:cNvPr>
          <p:cNvSpPr>
            <a:spLocks noGrp="1"/>
          </p:cNvSpPr>
          <p:nvPr>
            <p:ph type="sldNum" sz="quarter" idx="4294967295"/>
          </p:nvPr>
        </p:nvSpPr>
        <p:spPr>
          <a:xfrm>
            <a:off x="11779250" y="6388100"/>
            <a:ext cx="412750" cy="365125"/>
          </a:xfrm>
        </p:spPr>
        <p:txBody>
          <a:bodyPr/>
          <a:lstStyle/>
          <a:p>
            <a:pPr algn="ctr"/>
            <a:fld id="{B474D2A7-32E0-B840-9DF4-58881E53B73E}" type="slidenum">
              <a:rPr lang="en-US" smtClean="0"/>
              <a:pPr algn="ctr"/>
              <a:t>17</a:t>
            </a:fld>
            <a:endParaRPr lang="en-US"/>
          </a:p>
        </p:txBody>
      </p:sp>
    </p:spTree>
    <p:extLst>
      <p:ext uri="{BB962C8B-B14F-4D97-AF65-F5344CB8AC3E}">
        <p14:creationId xmlns:p14="http://schemas.microsoft.com/office/powerpoint/2010/main" val="292734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144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4B8A834-0447-D44A-8B88-1BE1904D3C37}"/>
              </a:ext>
            </a:extLst>
          </p:cNvPr>
          <p:cNvSpPr>
            <a:spLocks noGrp="1"/>
          </p:cNvSpPr>
          <p:nvPr>
            <p:ph type="dt" sz="half" idx="10"/>
          </p:nvPr>
        </p:nvSpPr>
        <p:spPr/>
        <p:txBody>
          <a:bodyPr/>
          <a:lstStyle/>
          <a:p>
            <a:fld id="{62E546DF-92DB-4343-817E-D1F40EE5993F}" type="datetime4">
              <a:rPr lang="en-US" smtClean="0"/>
              <a:pPr/>
              <a:t>July 19, 2022</a:t>
            </a:fld>
            <a:endParaRPr lang="en-US"/>
          </a:p>
        </p:txBody>
      </p:sp>
      <p:sp>
        <p:nvSpPr>
          <p:cNvPr id="6" name="Slide Number Placeholder 5">
            <a:extLst>
              <a:ext uri="{FF2B5EF4-FFF2-40B4-BE49-F238E27FC236}">
                <a16:creationId xmlns:a16="http://schemas.microsoft.com/office/drawing/2014/main" id="{FDAD30BF-0E81-424F-907A-011859774B83}"/>
              </a:ext>
            </a:extLst>
          </p:cNvPr>
          <p:cNvSpPr>
            <a:spLocks noGrp="1"/>
          </p:cNvSpPr>
          <p:nvPr>
            <p:ph type="sldNum" sz="quarter" idx="12"/>
          </p:nvPr>
        </p:nvSpPr>
        <p:spPr/>
        <p:txBody>
          <a:bodyPr/>
          <a:lstStyle/>
          <a:p>
            <a:fld id="{B474D2A7-32E0-B840-9DF4-58881E53B73E}" type="slidenum">
              <a:rPr lang="en-US" smtClean="0"/>
              <a:pPr/>
              <a:t>19</a:t>
            </a:fld>
            <a:endParaRPr lang="en-US"/>
          </a:p>
        </p:txBody>
      </p:sp>
      <p:sp>
        <p:nvSpPr>
          <p:cNvPr id="2" name="Title 1">
            <a:extLst>
              <a:ext uri="{FF2B5EF4-FFF2-40B4-BE49-F238E27FC236}">
                <a16:creationId xmlns:a16="http://schemas.microsoft.com/office/drawing/2014/main" id="{01271EB8-67F3-7449-9EF1-26D25376195A}"/>
              </a:ext>
            </a:extLst>
          </p:cNvPr>
          <p:cNvSpPr>
            <a:spLocks noGrp="1"/>
          </p:cNvSpPr>
          <p:nvPr>
            <p:ph type="title" idx="4294967295"/>
          </p:nvPr>
        </p:nvSpPr>
        <p:spPr>
          <a:xfrm>
            <a:off x="572881" y="914400"/>
            <a:ext cx="3619500" cy="962025"/>
          </a:xfrm>
        </p:spPr>
        <p:txBody>
          <a:bodyPr>
            <a:normAutofit/>
          </a:bodyPr>
          <a:lstStyle/>
          <a:p>
            <a:r>
              <a:rPr lang="en-US" dirty="0"/>
              <a:t>Coordination with GDOT</a:t>
            </a:r>
          </a:p>
        </p:txBody>
      </p:sp>
      <p:sp>
        <p:nvSpPr>
          <p:cNvPr id="4" name="Text Placeholder 3">
            <a:extLst>
              <a:ext uri="{FF2B5EF4-FFF2-40B4-BE49-F238E27FC236}">
                <a16:creationId xmlns:a16="http://schemas.microsoft.com/office/drawing/2014/main" id="{66FED5C3-E2D6-BB47-87FC-35AC0983EE08}"/>
              </a:ext>
            </a:extLst>
          </p:cNvPr>
          <p:cNvSpPr>
            <a:spLocks noGrp="1"/>
          </p:cNvSpPr>
          <p:nvPr>
            <p:ph type="body" sz="quarter" idx="4294967295"/>
          </p:nvPr>
        </p:nvSpPr>
        <p:spPr>
          <a:xfrm>
            <a:off x="572881" y="1876425"/>
            <a:ext cx="4149948" cy="4511675"/>
          </a:xfrm>
        </p:spPr>
        <p:txBody>
          <a:bodyPr vert="horz" lIns="91440" tIns="45720" rIns="91440" bIns="45720" rtlCol="0" anchor="t">
            <a:normAutofit/>
          </a:bodyPr>
          <a:lstStyle/>
          <a:p>
            <a:pPr marL="285750" indent="-285750">
              <a:buChar char="•"/>
            </a:pPr>
            <a:r>
              <a:rPr lang="en-US" sz="1800" dirty="0">
                <a:solidFill>
                  <a:srgbClr val="453F45"/>
                </a:solidFill>
              </a:rPr>
              <a:t>Pedestrian Improvements</a:t>
            </a:r>
          </a:p>
          <a:p>
            <a:pPr marL="742950" lvl="1" indent="-285750">
              <a:buChar char="•"/>
            </a:pPr>
            <a:r>
              <a:rPr lang="en-US" sz="1800" dirty="0">
                <a:solidFill>
                  <a:srgbClr val="453F45"/>
                </a:solidFill>
              </a:rPr>
              <a:t>Afton Lane to Shallowford Terrace</a:t>
            </a:r>
            <a:endParaRPr lang="en-US" sz="1800" dirty="0">
              <a:solidFill>
                <a:srgbClr val="453F45"/>
              </a:solidFill>
              <a:cs typeface="Arial"/>
            </a:endParaRPr>
          </a:p>
          <a:p>
            <a:pPr marL="1200150" lvl="2" indent="-285750">
              <a:buChar char="•"/>
            </a:pPr>
            <a:r>
              <a:rPr lang="en-US" sz="1800" dirty="0">
                <a:solidFill>
                  <a:srgbClr val="453F45"/>
                </a:solidFill>
              </a:rPr>
              <a:t>Sidewalks</a:t>
            </a:r>
            <a:endParaRPr lang="en-US" sz="1800" dirty="0"/>
          </a:p>
          <a:p>
            <a:pPr marL="1200150" lvl="2" indent="-285750">
              <a:buChar char="•"/>
            </a:pPr>
            <a:r>
              <a:rPr lang="en-US" sz="1800" dirty="0">
                <a:solidFill>
                  <a:srgbClr val="453F45"/>
                </a:solidFill>
              </a:rPr>
              <a:t>Medians</a:t>
            </a:r>
            <a:endParaRPr lang="en-US" sz="1800" dirty="0">
              <a:solidFill>
                <a:srgbClr val="453F45"/>
              </a:solidFill>
              <a:cs typeface="Arial"/>
            </a:endParaRPr>
          </a:p>
          <a:p>
            <a:pPr marL="1200150" lvl="2" indent="-285750">
              <a:buChar char="•"/>
            </a:pPr>
            <a:r>
              <a:rPr lang="en-US" sz="1800" dirty="0">
                <a:solidFill>
                  <a:srgbClr val="453F45"/>
                </a:solidFill>
              </a:rPr>
              <a:t>HAWK signals and crossings</a:t>
            </a:r>
            <a:endParaRPr lang="en-US" sz="1800" dirty="0">
              <a:solidFill>
                <a:srgbClr val="453F45"/>
              </a:solidFill>
              <a:cs typeface="Arial"/>
            </a:endParaRPr>
          </a:p>
          <a:p>
            <a:pPr marL="1200150" lvl="2" indent="-285750">
              <a:buChar char="•"/>
            </a:pPr>
            <a:r>
              <a:rPr lang="en-US" sz="1800" dirty="0">
                <a:solidFill>
                  <a:srgbClr val="453F45"/>
                </a:solidFill>
              </a:rPr>
              <a:t>Utility improvements</a:t>
            </a:r>
            <a:endParaRPr lang="en-US" sz="1800" dirty="0">
              <a:solidFill>
                <a:srgbClr val="453F45"/>
              </a:solidFill>
              <a:cs typeface="Arial"/>
            </a:endParaRPr>
          </a:p>
          <a:p>
            <a:pPr marL="742950" lvl="1" indent="-285750">
              <a:buChar char="•"/>
            </a:pPr>
            <a:r>
              <a:rPr lang="en-US" sz="1800" dirty="0">
                <a:solidFill>
                  <a:srgbClr val="453F45"/>
                </a:solidFill>
              </a:rPr>
              <a:t>Q1 2022 project letting </a:t>
            </a:r>
            <a:endParaRPr lang="en-US" sz="1800" dirty="0">
              <a:solidFill>
                <a:srgbClr val="453F45"/>
              </a:solidFill>
              <a:cs typeface="Arial" panose="020B0604020202020204"/>
            </a:endParaRPr>
          </a:p>
          <a:p>
            <a:pPr marL="742950" lvl="1" indent="-285750">
              <a:buChar char="•"/>
            </a:pPr>
            <a:r>
              <a:rPr lang="en-US" sz="1800" dirty="0">
                <a:solidFill>
                  <a:srgbClr val="453F45"/>
                </a:solidFill>
                <a:cs typeface="Arial" panose="020B0604020202020204"/>
              </a:rPr>
              <a:t>GDOT coordination ongoing</a:t>
            </a:r>
          </a:p>
          <a:p>
            <a:pPr marL="285750" indent="-285750">
              <a:buChar char="•"/>
            </a:pPr>
            <a:r>
              <a:rPr lang="en-US" sz="1800" dirty="0">
                <a:solidFill>
                  <a:srgbClr val="453F45"/>
                </a:solidFill>
                <a:cs typeface="Arial" panose="020B0604020202020204"/>
              </a:rPr>
              <a:t>Signal Optimization</a:t>
            </a:r>
          </a:p>
          <a:p>
            <a:pPr marL="742950" lvl="1" indent="-285750">
              <a:buChar char="•"/>
            </a:pPr>
            <a:r>
              <a:rPr lang="en-US" sz="1800" dirty="0">
                <a:solidFill>
                  <a:srgbClr val="453F45"/>
                </a:solidFill>
                <a:cs typeface="Arial" panose="020B0604020202020204"/>
              </a:rPr>
              <a:t>Coordination on Transit Signal Priority</a:t>
            </a:r>
          </a:p>
          <a:p>
            <a:pPr marL="285750" indent="-285750">
              <a:buChar char="•"/>
            </a:pPr>
            <a:endParaRPr lang="en-US" dirty="0">
              <a:solidFill>
                <a:srgbClr val="453F45"/>
              </a:solidFill>
            </a:endParaRPr>
          </a:p>
        </p:txBody>
      </p:sp>
      <p:pic>
        <p:nvPicPr>
          <p:cNvPr id="7" name="Picture 6" descr="Map&#10;&#10;Description automatically generated">
            <a:extLst>
              <a:ext uri="{FF2B5EF4-FFF2-40B4-BE49-F238E27FC236}">
                <a16:creationId xmlns:a16="http://schemas.microsoft.com/office/drawing/2014/main" id="{F17EDCF3-F0D0-4D93-ABC0-21560A0E08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0407" y="0"/>
            <a:ext cx="7284188" cy="6858000"/>
          </a:xfrm>
          <a:prstGeom prst="rect">
            <a:avLst/>
          </a:prstGeom>
        </p:spPr>
      </p:pic>
    </p:spTree>
    <p:extLst>
      <p:ext uri="{BB962C8B-B14F-4D97-AF65-F5344CB8AC3E}">
        <p14:creationId xmlns:p14="http://schemas.microsoft.com/office/powerpoint/2010/main" val="411519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8F00D-D3A0-40CC-892F-73A05EAFDA86}"/>
              </a:ext>
            </a:extLst>
          </p:cNvPr>
          <p:cNvSpPr>
            <a:spLocks noGrp="1"/>
          </p:cNvSpPr>
          <p:nvPr>
            <p:ph type="title"/>
          </p:nvPr>
        </p:nvSpPr>
        <p:spPr/>
        <p:txBody>
          <a:bodyPr>
            <a:normAutofit/>
          </a:bodyPr>
          <a:lstStyle/>
          <a:p>
            <a:r>
              <a:rPr lang="en-US" dirty="0"/>
              <a:t>Tips for Today’s Meeting</a:t>
            </a:r>
          </a:p>
        </p:txBody>
      </p:sp>
      <p:sp>
        <p:nvSpPr>
          <p:cNvPr id="12" name="Text Placeholder 11">
            <a:extLst>
              <a:ext uri="{FF2B5EF4-FFF2-40B4-BE49-F238E27FC236}">
                <a16:creationId xmlns:a16="http://schemas.microsoft.com/office/drawing/2014/main" id="{FE8A35F8-EF2A-4A7D-90CF-2C5064B33C1D}"/>
              </a:ext>
            </a:extLst>
          </p:cNvPr>
          <p:cNvSpPr>
            <a:spLocks noGrp="1"/>
          </p:cNvSpPr>
          <p:nvPr>
            <p:ph type="body" sz="quarter" idx="13"/>
          </p:nvPr>
        </p:nvSpPr>
        <p:spPr>
          <a:xfrm>
            <a:off x="1309815" y="1665417"/>
            <a:ext cx="5337727" cy="4348033"/>
          </a:xfrm>
        </p:spPr>
        <p:txBody>
          <a:bodyPr>
            <a:noAutofit/>
          </a:bodyPr>
          <a:lstStyle/>
          <a:p>
            <a:pPr marL="285750" indent="-285750">
              <a:buFont typeface="Arial" panose="020B0604020202020204" pitchFamily="34" charset="0"/>
              <a:buChar char="•"/>
            </a:pPr>
            <a:r>
              <a:rPr lang="en-US" sz="1800" dirty="0"/>
              <a:t>Your microphone had been muted to avoid any background noise.</a:t>
            </a:r>
          </a:p>
          <a:p>
            <a:pPr marL="285750" indent="-285750">
              <a:buFont typeface="Arial" panose="020B0604020202020204" pitchFamily="34" charset="0"/>
              <a:buChar char="•"/>
            </a:pPr>
            <a:r>
              <a:rPr lang="en-US" sz="1800" dirty="0"/>
              <a:t>Submit project specific questions in the chat</a:t>
            </a:r>
          </a:p>
          <a:p>
            <a:pPr marL="285750" indent="-285750">
              <a:buFont typeface="Arial" panose="020B0604020202020204" pitchFamily="34" charset="0"/>
              <a:buChar char="•"/>
            </a:pPr>
            <a:r>
              <a:rPr lang="en-US" sz="1800" dirty="0"/>
              <a:t>Contact customer service at custserv@itsmarta.com for questions on existing service.</a:t>
            </a:r>
          </a:p>
          <a:p>
            <a:pPr marL="285750" indent="-285750">
              <a:buFont typeface="Arial" panose="020B0604020202020204" pitchFamily="34" charset="0"/>
              <a:buChar char="•"/>
            </a:pPr>
            <a:r>
              <a:rPr lang="en-US" sz="1800" dirty="0"/>
              <a:t>We will address as many questions/comments as time will allow.</a:t>
            </a:r>
          </a:p>
          <a:p>
            <a:pPr marL="285750" indent="-285750">
              <a:buFont typeface="Arial" panose="020B0604020202020204" pitchFamily="34" charset="0"/>
              <a:buChar char="•"/>
            </a:pPr>
            <a:r>
              <a:rPr lang="en-US" sz="1800" dirty="0"/>
              <a:t>If you miss any details during the presentation, it will be posted to the project web site.</a:t>
            </a:r>
          </a:p>
        </p:txBody>
      </p:sp>
      <p:sp>
        <p:nvSpPr>
          <p:cNvPr id="2" name="Date Placeholder 1">
            <a:extLst>
              <a:ext uri="{FF2B5EF4-FFF2-40B4-BE49-F238E27FC236}">
                <a16:creationId xmlns:a16="http://schemas.microsoft.com/office/drawing/2014/main" id="{11734911-113A-4535-82DC-F5DE1A21A79B}"/>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504D4-12FC-E546-8595-799F1C422E11}" type="datetime4">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July 19, 2022</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DD4FFED1-4357-4B05-A65A-C8E7326822A6}"/>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74D2A7-32E0-B840-9DF4-58881E53B73E}" type="slidenum">
              <a:rPr kumimoji="0" lang="en-US" sz="10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E0423DE-A19A-4D36-99D6-134C25AAF9C9}"/>
              </a:ext>
            </a:extLst>
          </p:cNvPr>
          <p:cNvSpPr txBox="1">
            <a:spLocks/>
          </p:cNvSpPr>
          <p:nvPr/>
        </p:nvSpPr>
        <p:spPr>
          <a:xfrm>
            <a:off x="838200" y="1122363"/>
            <a:ext cx="6934200" cy="1002999"/>
          </a:xfrm>
          <a:prstGeom prst="rect">
            <a:avLst/>
          </a:prstGeom>
        </p:spPr>
        <p:txBody>
          <a:bodyPr vert="horz" lIns="91440" tIns="45720" rIns="91440" bIns="45720" rtlCol="0" anchor="ctr">
            <a:noAutofit/>
          </a:bodyPr>
          <a:lstStyle>
            <a:lvl1pPr>
              <a:lnSpc>
                <a:spcPct val="90000"/>
              </a:lnSpc>
              <a:spcBef>
                <a:spcPct val="0"/>
              </a:spcBef>
              <a:buNone/>
              <a:defRPr sz="2400" spc="0" baseline="0">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Black" panose="020B0A04020102020204"/>
              <a:ea typeface="+mj-ea"/>
              <a:cs typeface="+mj-cs"/>
            </a:endParaRPr>
          </a:p>
        </p:txBody>
      </p:sp>
      <p:sp>
        <p:nvSpPr>
          <p:cNvPr id="26" name="Subtitle 5">
            <a:extLst>
              <a:ext uri="{FF2B5EF4-FFF2-40B4-BE49-F238E27FC236}">
                <a16:creationId xmlns:a16="http://schemas.microsoft.com/office/drawing/2014/main" id="{A8613960-E4F0-4C5E-8F8D-2F8EDEAF3C91}"/>
              </a:ext>
            </a:extLst>
          </p:cNvPr>
          <p:cNvSpPr>
            <a:spLocks noGrp="1"/>
          </p:cNvSpPr>
          <p:nvPr>
            <p:ph sz="half" idx="2"/>
          </p:nvPr>
        </p:nvSpPr>
        <p:spPr>
          <a:xfrm>
            <a:off x="7262667" y="2224633"/>
            <a:ext cx="4232348" cy="2032000"/>
          </a:xfrm>
          <a:solidFill>
            <a:srgbClr val="008CCC"/>
          </a:solidFill>
        </p:spPr>
        <p:txBody>
          <a:bodyPr>
            <a:normAutofit fontScale="77500" lnSpcReduction="20000"/>
          </a:bodyPr>
          <a:lstStyle/>
          <a:p>
            <a:pPr algn="ctr"/>
            <a:r>
              <a:rPr lang="en-US" sz="2800" dirty="0">
                <a:solidFill>
                  <a:schemeClr val="bg1"/>
                </a:solidFill>
              </a:rPr>
              <a:t>PROJECT CONTACT:</a:t>
            </a:r>
          </a:p>
          <a:p>
            <a:pPr algn="ctr"/>
            <a: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Tracie Roberson</a:t>
            </a:r>
            <a:b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br>
            <a: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Transit System Project Planner </a:t>
            </a:r>
            <a:br>
              <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br>
            <a:endParaRPr lang="en-US" sz="2800"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endParaRPr>
          </a:p>
          <a:p>
            <a:pPr algn="ctr"/>
            <a:r>
              <a:rPr lang="en-US" sz="2800" u="sng" spc="-15"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bufordhwyart@itsmarta.com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8933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DF2B-214C-2A4C-B8FD-B1C9EDFB330A}"/>
              </a:ext>
            </a:extLst>
          </p:cNvPr>
          <p:cNvSpPr>
            <a:spLocks noGrp="1"/>
          </p:cNvSpPr>
          <p:nvPr>
            <p:ph type="title"/>
          </p:nvPr>
        </p:nvSpPr>
        <p:spPr>
          <a:xfrm>
            <a:off x="1311891" y="787983"/>
            <a:ext cx="1942431" cy="612500"/>
          </a:xfrm>
        </p:spPr>
        <p:txBody>
          <a:bodyPr/>
          <a:lstStyle/>
          <a:p>
            <a:r>
              <a:rPr lang="en-US" sz="2400" dirty="0"/>
              <a:t>Agenda</a:t>
            </a:r>
            <a:endParaRPr lang="en-US" dirty="0"/>
          </a:p>
        </p:txBody>
      </p:sp>
      <p:sp>
        <p:nvSpPr>
          <p:cNvPr id="3" name="Content Placeholder 2">
            <a:extLst>
              <a:ext uri="{FF2B5EF4-FFF2-40B4-BE49-F238E27FC236}">
                <a16:creationId xmlns:a16="http://schemas.microsoft.com/office/drawing/2014/main" id="{172DD49F-A932-8B44-A556-7D874FD801FE}"/>
              </a:ext>
            </a:extLst>
          </p:cNvPr>
          <p:cNvSpPr>
            <a:spLocks noGrp="1"/>
          </p:cNvSpPr>
          <p:nvPr>
            <p:ph sz="quarter" idx="15"/>
          </p:nvPr>
        </p:nvSpPr>
        <p:spPr>
          <a:xfrm>
            <a:off x="1309816" y="1400483"/>
            <a:ext cx="4195444" cy="4315992"/>
          </a:xfrm>
        </p:spPr>
        <p:txBody>
          <a:bodyPr>
            <a:normAutofit/>
          </a:bodyPr>
          <a:lstStyle/>
          <a:p>
            <a:pPr marL="285750" indent="-285750">
              <a:buFont typeface="Arial" panose="020B0604020202020204" pitchFamily="34" charset="0"/>
              <a:buChar char="•"/>
            </a:pPr>
            <a:r>
              <a:rPr lang="en-US" sz="1800" dirty="0"/>
              <a:t>Welcome and Introductions</a:t>
            </a:r>
          </a:p>
          <a:p>
            <a:pPr marL="285750" indent="-285750">
              <a:buFont typeface="Arial" panose="020B0604020202020204" pitchFamily="34" charset="0"/>
              <a:buChar char="•"/>
            </a:pPr>
            <a:r>
              <a:rPr lang="en-US" sz="1800" dirty="0"/>
              <a:t>What is Arterial Rapid Transit (ART)</a:t>
            </a:r>
          </a:p>
          <a:p>
            <a:pPr marL="285750" indent="-285750">
              <a:buFont typeface="Arial" panose="020B0604020202020204" pitchFamily="34" charset="0"/>
              <a:buChar char="•"/>
            </a:pPr>
            <a:r>
              <a:rPr lang="en-US" sz="1800" dirty="0"/>
              <a:t>Project Background</a:t>
            </a:r>
          </a:p>
          <a:p>
            <a:pPr marL="285750" indent="-285750">
              <a:buFont typeface="Arial" panose="020B0604020202020204" pitchFamily="34" charset="0"/>
              <a:buChar char="•"/>
            </a:pPr>
            <a:r>
              <a:rPr lang="en-US" sz="1800" dirty="0"/>
              <a:t>Buford Highway ART Overview</a:t>
            </a:r>
          </a:p>
          <a:p>
            <a:pPr marL="285750" indent="-285750">
              <a:buFont typeface="Arial" panose="020B0604020202020204" pitchFamily="34" charset="0"/>
              <a:buChar char="•"/>
            </a:pPr>
            <a:r>
              <a:rPr lang="en-US" sz="1800" dirty="0"/>
              <a:t>Project Timeline</a:t>
            </a:r>
          </a:p>
          <a:p>
            <a:pPr marL="285750" indent="-285750">
              <a:buFont typeface="Arial" panose="020B0604020202020204" pitchFamily="34" charset="0"/>
              <a:buChar char="•"/>
            </a:pPr>
            <a:r>
              <a:rPr lang="en-US" sz="1800" dirty="0"/>
              <a:t>Discussion</a:t>
            </a:r>
          </a:p>
        </p:txBody>
      </p:sp>
      <p:sp>
        <p:nvSpPr>
          <p:cNvPr id="6" name="Date Placeholder 5">
            <a:extLst>
              <a:ext uri="{FF2B5EF4-FFF2-40B4-BE49-F238E27FC236}">
                <a16:creationId xmlns:a16="http://schemas.microsoft.com/office/drawing/2014/main" id="{0539007D-089A-C241-87CE-C59ED4102A7E}"/>
              </a:ext>
            </a:extLst>
          </p:cNvPr>
          <p:cNvSpPr>
            <a:spLocks noGrp="1"/>
          </p:cNvSpPr>
          <p:nvPr>
            <p:ph type="dt" sz="half" idx="17"/>
          </p:nvPr>
        </p:nvSpPr>
        <p:spPr>
          <a:xfrm>
            <a:off x="1309816" y="6387904"/>
            <a:ext cx="1668162" cy="365125"/>
          </a:xfrm>
        </p:spPr>
        <p:txBody>
          <a:bodyPr/>
          <a:lstStyle/>
          <a:p>
            <a:fld id="{D8DC09E9-5610-CB4E-90D4-3BC8CB25B3F4}" type="datetime4">
              <a:rPr lang="en-US" smtClean="0"/>
              <a:pPr/>
              <a:t>July 19, 2022</a:t>
            </a:fld>
            <a:endParaRPr lang="en-US"/>
          </a:p>
        </p:txBody>
      </p:sp>
      <p:sp>
        <p:nvSpPr>
          <p:cNvPr id="7" name="Slide Number Placeholder 6">
            <a:extLst>
              <a:ext uri="{FF2B5EF4-FFF2-40B4-BE49-F238E27FC236}">
                <a16:creationId xmlns:a16="http://schemas.microsoft.com/office/drawing/2014/main" id="{E92DF499-2D96-A44C-9349-BCBB79D71CFC}"/>
              </a:ext>
            </a:extLst>
          </p:cNvPr>
          <p:cNvSpPr>
            <a:spLocks noGrp="1"/>
          </p:cNvSpPr>
          <p:nvPr>
            <p:ph type="sldNum" sz="quarter" idx="19"/>
          </p:nvPr>
        </p:nvSpPr>
        <p:spPr>
          <a:xfrm>
            <a:off x="11495015" y="6387904"/>
            <a:ext cx="413291" cy="365125"/>
          </a:xfrm>
        </p:spPr>
        <p:txBody>
          <a:bodyPr/>
          <a:lstStyle/>
          <a:p>
            <a:fld id="{B474D2A7-32E0-B840-9DF4-58881E53B73E}" type="slidenum">
              <a:rPr lang="en-US" smtClean="0"/>
              <a:pPr/>
              <a:t>3</a:t>
            </a:fld>
            <a:endParaRPr lang="en-US"/>
          </a:p>
        </p:txBody>
      </p:sp>
      <p:pic>
        <p:nvPicPr>
          <p:cNvPr id="5" name="Graphic 4" descr="Customer review with solid fill">
            <a:extLst>
              <a:ext uri="{FF2B5EF4-FFF2-40B4-BE49-F238E27FC236}">
                <a16:creationId xmlns:a16="http://schemas.microsoft.com/office/drawing/2014/main" id="{3E7BD35E-CF41-4A56-A7A8-630FD1E8DC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8616" y="1683736"/>
            <a:ext cx="2220850" cy="2220850"/>
          </a:xfrm>
          <a:prstGeom prst="rect">
            <a:avLst/>
          </a:prstGeom>
        </p:spPr>
      </p:pic>
    </p:spTree>
    <p:extLst>
      <p:ext uri="{BB962C8B-B14F-4D97-AF65-F5344CB8AC3E}">
        <p14:creationId xmlns:p14="http://schemas.microsoft.com/office/powerpoint/2010/main" val="340302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8F00D-D3A0-40CC-892F-73A05EAFDA86}"/>
              </a:ext>
            </a:extLst>
          </p:cNvPr>
          <p:cNvSpPr>
            <a:spLocks noGrp="1"/>
          </p:cNvSpPr>
          <p:nvPr>
            <p:ph type="title"/>
          </p:nvPr>
        </p:nvSpPr>
        <p:spPr/>
        <p:txBody>
          <a:bodyPr>
            <a:normAutofit/>
          </a:bodyPr>
          <a:lstStyle/>
          <a:p>
            <a:r>
              <a:rPr lang="en-US" dirty="0"/>
              <a:t>What is Arterial Rapid Transit (ART)?</a:t>
            </a:r>
          </a:p>
        </p:txBody>
      </p:sp>
      <p:sp>
        <p:nvSpPr>
          <p:cNvPr id="2" name="Date Placeholder 1">
            <a:extLst>
              <a:ext uri="{FF2B5EF4-FFF2-40B4-BE49-F238E27FC236}">
                <a16:creationId xmlns:a16="http://schemas.microsoft.com/office/drawing/2014/main" id="{11734911-113A-4535-82DC-F5DE1A21A79B}"/>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3" name="Slide Number Placeholder 2">
            <a:extLst>
              <a:ext uri="{FF2B5EF4-FFF2-40B4-BE49-F238E27FC236}">
                <a16:creationId xmlns:a16="http://schemas.microsoft.com/office/drawing/2014/main" id="{DD4FFED1-4357-4B05-A65A-C8E7326822A6}"/>
              </a:ext>
            </a:extLst>
          </p:cNvPr>
          <p:cNvSpPr>
            <a:spLocks noGrp="1"/>
          </p:cNvSpPr>
          <p:nvPr>
            <p:ph type="sldNum" sz="quarter" idx="12"/>
          </p:nvPr>
        </p:nvSpPr>
        <p:spPr>
          <a:xfrm>
            <a:off x="11483441" y="6328985"/>
            <a:ext cx="413291" cy="365125"/>
          </a:xfrm>
        </p:spPr>
        <p:txBody>
          <a:bodyPr/>
          <a:lstStyle/>
          <a:p>
            <a:pPr algn="ctr"/>
            <a:fld id="{B474D2A7-32E0-B840-9DF4-58881E53B73E}" type="slidenum">
              <a:rPr lang="en-US" smtClean="0"/>
              <a:pPr algn="ctr"/>
              <a:t>4</a:t>
            </a:fld>
            <a:endParaRPr lang="en-US"/>
          </a:p>
        </p:txBody>
      </p:sp>
      <p:sp>
        <p:nvSpPr>
          <p:cNvPr id="5" name="Title 1">
            <a:extLst>
              <a:ext uri="{FF2B5EF4-FFF2-40B4-BE49-F238E27FC236}">
                <a16:creationId xmlns:a16="http://schemas.microsoft.com/office/drawing/2014/main" id="{7E0423DE-A19A-4D36-99D6-134C25AAF9C9}"/>
              </a:ext>
            </a:extLst>
          </p:cNvPr>
          <p:cNvSpPr txBox="1">
            <a:spLocks/>
          </p:cNvSpPr>
          <p:nvPr/>
        </p:nvSpPr>
        <p:spPr>
          <a:xfrm>
            <a:off x="838200" y="1122363"/>
            <a:ext cx="6934200" cy="1002999"/>
          </a:xfrm>
          <a:prstGeom prst="rect">
            <a:avLst/>
          </a:prstGeom>
        </p:spPr>
        <p:txBody>
          <a:bodyPr vert="horz" lIns="91440" tIns="45720" rIns="91440" bIns="45720" rtlCol="0" anchor="ctr">
            <a:noAutofit/>
          </a:bodyPr>
          <a:lstStyle>
            <a:lvl1pPr>
              <a:lnSpc>
                <a:spcPct val="90000"/>
              </a:lnSpc>
              <a:spcBef>
                <a:spcPct val="0"/>
              </a:spcBef>
              <a:buNone/>
              <a:defRPr sz="2400" spc="0" baseline="0">
                <a:latin typeface="+mj-lt"/>
                <a:ea typeface="+mj-ea"/>
                <a:cs typeface="+mj-cs"/>
              </a:defRPr>
            </a:lvl1pPr>
          </a:lstStyle>
          <a:p>
            <a:endParaRPr lang="en-US" dirty="0"/>
          </a:p>
        </p:txBody>
      </p:sp>
      <p:sp>
        <p:nvSpPr>
          <p:cNvPr id="7" name="Text Placeholder 7">
            <a:extLst>
              <a:ext uri="{FF2B5EF4-FFF2-40B4-BE49-F238E27FC236}">
                <a16:creationId xmlns:a16="http://schemas.microsoft.com/office/drawing/2014/main" id="{CCE8CEEE-D3C1-4354-8C25-C5780DF94B7C}"/>
              </a:ext>
            </a:extLst>
          </p:cNvPr>
          <p:cNvSpPr txBox="1">
            <a:spLocks/>
          </p:cNvSpPr>
          <p:nvPr/>
        </p:nvSpPr>
        <p:spPr>
          <a:xfrm>
            <a:off x="7676551" y="3583807"/>
            <a:ext cx="2579149" cy="528014"/>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Queue jump lanes</a:t>
            </a:r>
          </a:p>
        </p:txBody>
      </p:sp>
      <p:pic>
        <p:nvPicPr>
          <p:cNvPr id="15" name="Graphic 14" descr="Traffic light with solid fill">
            <a:extLst>
              <a:ext uri="{FF2B5EF4-FFF2-40B4-BE49-F238E27FC236}">
                <a16:creationId xmlns:a16="http://schemas.microsoft.com/office/drawing/2014/main" id="{B9A56025-CE90-478E-9F85-B1DF957BF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2710" y="1623862"/>
            <a:ext cx="914400" cy="914400"/>
          </a:xfrm>
          <a:prstGeom prst="rect">
            <a:avLst/>
          </a:prstGeom>
        </p:spPr>
      </p:pic>
      <p:pic>
        <p:nvPicPr>
          <p:cNvPr id="17" name="Graphic 16" descr="Stopwatch 33% with solid fill">
            <a:extLst>
              <a:ext uri="{FF2B5EF4-FFF2-40B4-BE49-F238E27FC236}">
                <a16:creationId xmlns:a16="http://schemas.microsoft.com/office/drawing/2014/main" id="{EB22CEFD-54DA-4AF0-91CF-5D205C379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0755" y="4920813"/>
            <a:ext cx="848360" cy="848360"/>
          </a:xfrm>
          <a:prstGeom prst="rect">
            <a:avLst/>
          </a:prstGeom>
        </p:spPr>
      </p:pic>
      <p:sp>
        <p:nvSpPr>
          <p:cNvPr id="18" name="Text Placeholder 7">
            <a:extLst>
              <a:ext uri="{FF2B5EF4-FFF2-40B4-BE49-F238E27FC236}">
                <a16:creationId xmlns:a16="http://schemas.microsoft.com/office/drawing/2014/main" id="{3D186485-0BEF-4C82-83BF-B87F64EC64CC}"/>
              </a:ext>
            </a:extLst>
          </p:cNvPr>
          <p:cNvSpPr txBox="1">
            <a:spLocks/>
          </p:cNvSpPr>
          <p:nvPr/>
        </p:nvSpPr>
        <p:spPr>
          <a:xfrm>
            <a:off x="1606707" y="1814777"/>
            <a:ext cx="4667092" cy="819106"/>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Fast, Frequent on existing high-density, mixed-use arterial corridors</a:t>
            </a:r>
          </a:p>
        </p:txBody>
      </p:sp>
      <p:sp>
        <p:nvSpPr>
          <p:cNvPr id="19" name="Text Placeholder 7">
            <a:extLst>
              <a:ext uri="{FF2B5EF4-FFF2-40B4-BE49-F238E27FC236}">
                <a16:creationId xmlns:a16="http://schemas.microsoft.com/office/drawing/2014/main" id="{A70232E0-32E1-46CB-AD66-7881BC5C5CBE}"/>
              </a:ext>
            </a:extLst>
          </p:cNvPr>
          <p:cNvSpPr txBox="1">
            <a:spLocks/>
          </p:cNvSpPr>
          <p:nvPr/>
        </p:nvSpPr>
        <p:spPr>
          <a:xfrm>
            <a:off x="1606707" y="3606620"/>
            <a:ext cx="4245453" cy="819106"/>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Operated in mixed-traffic with other vehicles</a:t>
            </a:r>
          </a:p>
        </p:txBody>
      </p:sp>
      <p:sp>
        <p:nvSpPr>
          <p:cNvPr id="20" name="Text Placeholder 7">
            <a:extLst>
              <a:ext uri="{FF2B5EF4-FFF2-40B4-BE49-F238E27FC236}">
                <a16:creationId xmlns:a16="http://schemas.microsoft.com/office/drawing/2014/main" id="{791CB340-117D-41D5-8972-00F973CF2024}"/>
              </a:ext>
            </a:extLst>
          </p:cNvPr>
          <p:cNvSpPr txBox="1">
            <a:spLocks/>
          </p:cNvSpPr>
          <p:nvPr/>
        </p:nvSpPr>
        <p:spPr>
          <a:xfrm>
            <a:off x="1606708" y="5201278"/>
            <a:ext cx="2382261" cy="691539"/>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Short wait times</a:t>
            </a:r>
          </a:p>
        </p:txBody>
      </p:sp>
      <p:sp>
        <p:nvSpPr>
          <p:cNvPr id="21" name="Text Placeholder 7">
            <a:extLst>
              <a:ext uri="{FF2B5EF4-FFF2-40B4-BE49-F238E27FC236}">
                <a16:creationId xmlns:a16="http://schemas.microsoft.com/office/drawing/2014/main" id="{EC6EDFCB-A9BD-42B3-B384-93FF4E7DCD5B}"/>
              </a:ext>
            </a:extLst>
          </p:cNvPr>
          <p:cNvSpPr txBox="1">
            <a:spLocks/>
          </p:cNvSpPr>
          <p:nvPr/>
        </p:nvSpPr>
        <p:spPr>
          <a:xfrm>
            <a:off x="7556267" y="1835738"/>
            <a:ext cx="4619385" cy="579248"/>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Traffic signal priority</a:t>
            </a:r>
            <a:endParaRPr lang="en-US" dirty="0">
              <a:highlight>
                <a:srgbClr val="FFFF00"/>
              </a:highlight>
            </a:endParaRPr>
          </a:p>
        </p:txBody>
      </p:sp>
      <p:sp>
        <p:nvSpPr>
          <p:cNvPr id="22" name="Text Placeholder 7">
            <a:extLst>
              <a:ext uri="{FF2B5EF4-FFF2-40B4-BE49-F238E27FC236}">
                <a16:creationId xmlns:a16="http://schemas.microsoft.com/office/drawing/2014/main" id="{8089A9C9-137D-4125-A7A6-8FEBFCD2D7C7}"/>
              </a:ext>
            </a:extLst>
          </p:cNvPr>
          <p:cNvSpPr txBox="1">
            <a:spLocks/>
          </p:cNvSpPr>
          <p:nvPr/>
        </p:nvSpPr>
        <p:spPr>
          <a:xfrm>
            <a:off x="7676551" y="5126342"/>
            <a:ext cx="2542452" cy="943905"/>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Enhanced amenities</a:t>
            </a:r>
          </a:p>
        </p:txBody>
      </p:sp>
      <p:pic>
        <p:nvPicPr>
          <p:cNvPr id="24" name="Picture 23" descr="A picture containing text&#10;&#10;Description automatically generated">
            <a:extLst>
              <a:ext uri="{FF2B5EF4-FFF2-40B4-BE49-F238E27FC236}">
                <a16:creationId xmlns:a16="http://schemas.microsoft.com/office/drawing/2014/main" id="{589D4C9C-2215-414E-B439-BE7204C70DEF}"/>
              </a:ext>
            </a:extLst>
          </p:cNvPr>
          <p:cNvPicPr>
            <a:picLocks noChangeAspect="1"/>
          </p:cNvPicPr>
          <p:nvPr/>
        </p:nvPicPr>
        <p:blipFill rotWithShape="1">
          <a:blip r:embed="rId7"/>
          <a:srcRect l="6776" t="30307" r="67248" b="40887"/>
          <a:stretch/>
        </p:blipFill>
        <p:spPr>
          <a:xfrm>
            <a:off x="360447" y="3196148"/>
            <a:ext cx="1288975" cy="1135581"/>
          </a:xfrm>
          <a:prstGeom prst="rect">
            <a:avLst/>
          </a:prstGeom>
        </p:spPr>
      </p:pic>
      <p:pic>
        <p:nvPicPr>
          <p:cNvPr id="25" name="Picture 24">
            <a:extLst>
              <a:ext uri="{FF2B5EF4-FFF2-40B4-BE49-F238E27FC236}">
                <a16:creationId xmlns:a16="http://schemas.microsoft.com/office/drawing/2014/main" id="{CADB1BD3-E167-4CAB-B2A0-271DF3A0EC2E}"/>
              </a:ext>
            </a:extLst>
          </p:cNvPr>
          <p:cNvPicPr>
            <a:picLocks noChangeAspect="1"/>
          </p:cNvPicPr>
          <p:nvPr/>
        </p:nvPicPr>
        <p:blipFill rotWithShape="1">
          <a:blip r:embed="rId7"/>
          <a:srcRect r="61940" b="72141"/>
          <a:stretch/>
        </p:blipFill>
        <p:spPr>
          <a:xfrm>
            <a:off x="61503" y="1567204"/>
            <a:ext cx="1724847" cy="1002999"/>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CC6AE592-6100-4E4F-BE82-14236D126148}"/>
              </a:ext>
            </a:extLst>
          </p:cNvPr>
          <p:cNvPicPr>
            <a:picLocks noChangeAspect="1"/>
          </p:cNvPicPr>
          <p:nvPr/>
        </p:nvPicPr>
        <p:blipFill rotWithShape="1">
          <a:blip r:embed="rId8"/>
          <a:srcRect l="8761" r="9720" b="6170"/>
          <a:stretch/>
        </p:blipFill>
        <p:spPr>
          <a:xfrm>
            <a:off x="6187440" y="2921761"/>
            <a:ext cx="1424940" cy="1589780"/>
          </a:xfrm>
          <a:prstGeom prst="rect">
            <a:avLst/>
          </a:prstGeom>
        </p:spPr>
      </p:pic>
      <p:pic>
        <p:nvPicPr>
          <p:cNvPr id="29" name="Picture 28" descr="A screenshot of a video game&#10;&#10;Description automatically generated with medium confidence">
            <a:extLst>
              <a:ext uri="{FF2B5EF4-FFF2-40B4-BE49-F238E27FC236}">
                <a16:creationId xmlns:a16="http://schemas.microsoft.com/office/drawing/2014/main" id="{529CBDBB-4158-4D30-97F7-ED1DC6EC6952}"/>
              </a:ext>
            </a:extLst>
          </p:cNvPr>
          <p:cNvPicPr>
            <a:picLocks noChangeAspect="1"/>
          </p:cNvPicPr>
          <p:nvPr/>
        </p:nvPicPr>
        <p:blipFill rotWithShape="1">
          <a:blip r:embed="rId9"/>
          <a:srcRect l="7125" t="62042" r="66648"/>
          <a:stretch/>
        </p:blipFill>
        <p:spPr>
          <a:xfrm>
            <a:off x="6123269" y="4511541"/>
            <a:ext cx="1489111" cy="1712065"/>
          </a:xfrm>
          <a:prstGeom prst="rect">
            <a:avLst/>
          </a:prstGeom>
        </p:spPr>
      </p:pic>
      <p:sp>
        <p:nvSpPr>
          <p:cNvPr id="30" name="Text Placeholder 7">
            <a:extLst>
              <a:ext uri="{FF2B5EF4-FFF2-40B4-BE49-F238E27FC236}">
                <a16:creationId xmlns:a16="http://schemas.microsoft.com/office/drawing/2014/main" id="{1697CD7F-2495-477F-8713-3288705BCC02}"/>
              </a:ext>
            </a:extLst>
          </p:cNvPr>
          <p:cNvSpPr txBox="1">
            <a:spLocks/>
          </p:cNvSpPr>
          <p:nvPr/>
        </p:nvSpPr>
        <p:spPr>
          <a:xfrm>
            <a:off x="1309816" y="6288169"/>
            <a:ext cx="4442802" cy="223379"/>
          </a:xfrm>
          <a:prstGeom prst="rect">
            <a:avLst/>
          </a:prstGeom>
        </p:spPr>
        <p:txBody>
          <a:bodyPr vert="horz" lIns="91440" tIns="45720" rIns="91440" bIns="45720" rtlCol="0" anchor="t">
            <a:normAutofit fontScale="92500" lnSpcReduction="2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000" i="1" dirty="0"/>
              <a:t>*Bus Priority Program Toolbox-Government of the District of Colombia</a:t>
            </a:r>
          </a:p>
        </p:txBody>
      </p:sp>
      <p:sp>
        <p:nvSpPr>
          <p:cNvPr id="31" name="Text Placeholder 7">
            <a:extLst>
              <a:ext uri="{FF2B5EF4-FFF2-40B4-BE49-F238E27FC236}">
                <a16:creationId xmlns:a16="http://schemas.microsoft.com/office/drawing/2014/main" id="{B373AD1F-678A-4D44-9985-561793A0878D}"/>
              </a:ext>
            </a:extLst>
          </p:cNvPr>
          <p:cNvSpPr txBox="1">
            <a:spLocks/>
          </p:cNvSpPr>
          <p:nvPr/>
        </p:nvSpPr>
        <p:spPr>
          <a:xfrm>
            <a:off x="6068732" y="4511907"/>
            <a:ext cx="4442802" cy="223379"/>
          </a:xfrm>
          <a:prstGeom prst="rect">
            <a:avLst/>
          </a:prstGeom>
        </p:spPr>
        <p:txBody>
          <a:bodyPr vert="horz" lIns="91440" tIns="45720" rIns="91440" bIns="45720" rtlCol="0" anchor="t">
            <a:normAutofit fontScale="92500" lnSpcReduction="20000"/>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000" i="1" dirty="0"/>
              <a:t>Image Source*</a:t>
            </a:r>
          </a:p>
        </p:txBody>
      </p:sp>
    </p:spTree>
    <p:extLst>
      <p:ext uri="{BB962C8B-B14F-4D97-AF65-F5344CB8AC3E}">
        <p14:creationId xmlns:p14="http://schemas.microsoft.com/office/powerpoint/2010/main" val="347512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FBE550FE-618D-44BA-8037-1E20538244CE}"/>
              </a:ext>
            </a:extLst>
          </p:cNvPr>
          <p:cNvSpPr/>
          <p:nvPr/>
        </p:nvSpPr>
        <p:spPr>
          <a:xfrm>
            <a:off x="7843246" y="1276560"/>
            <a:ext cx="4065060" cy="4694920"/>
          </a:xfrm>
          <a:prstGeom prst="rect">
            <a:avLst/>
          </a:prstGeom>
          <a:gradFill>
            <a:gsLst>
              <a:gs pos="0">
                <a:srgbClr val="008CCC"/>
              </a:gs>
              <a:gs pos="8000">
                <a:schemeClr val="accent1">
                  <a:lumMod val="45000"/>
                  <a:lumOff val="55000"/>
                </a:schemeClr>
              </a:gs>
              <a:gs pos="21000">
                <a:schemeClr val="accent1">
                  <a:lumMod val="45000"/>
                  <a:lumOff val="55000"/>
                </a:schemeClr>
              </a:gs>
              <a:gs pos="29000">
                <a:schemeClr val="accent1">
                  <a:lumMod val="30000"/>
                  <a:lumOff val="70000"/>
                </a:schemeClr>
              </a:gs>
            </a:gsLst>
            <a:lin ang="5400000" scaled="1"/>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en-US" b="1" dirty="0"/>
              <a:t>Optional</a:t>
            </a:r>
          </a:p>
        </p:txBody>
      </p:sp>
      <p:sp>
        <p:nvSpPr>
          <p:cNvPr id="2" name="Title 1">
            <a:extLst>
              <a:ext uri="{FF2B5EF4-FFF2-40B4-BE49-F238E27FC236}">
                <a16:creationId xmlns:a16="http://schemas.microsoft.com/office/drawing/2014/main" id="{8F59AACB-F1DA-41E1-8C81-D094B7BD1958}"/>
              </a:ext>
            </a:extLst>
          </p:cNvPr>
          <p:cNvSpPr>
            <a:spLocks noGrp="1"/>
          </p:cNvSpPr>
          <p:nvPr>
            <p:ph type="title"/>
          </p:nvPr>
        </p:nvSpPr>
        <p:spPr/>
        <p:txBody>
          <a:bodyPr/>
          <a:lstStyle/>
          <a:p>
            <a:r>
              <a:rPr lang="en-US" dirty="0"/>
              <a:t>ART Amenities</a:t>
            </a:r>
          </a:p>
        </p:txBody>
      </p:sp>
      <p:sp>
        <p:nvSpPr>
          <p:cNvPr id="3" name="Date Placeholder 2">
            <a:extLst>
              <a:ext uri="{FF2B5EF4-FFF2-40B4-BE49-F238E27FC236}">
                <a16:creationId xmlns:a16="http://schemas.microsoft.com/office/drawing/2014/main" id="{B1DC63CA-7725-4ECE-B3A0-4AB872D96C79}"/>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1F85FBC2-5DED-4D59-87EC-E2C34A443A43}"/>
              </a:ext>
            </a:extLst>
          </p:cNvPr>
          <p:cNvSpPr>
            <a:spLocks noGrp="1"/>
          </p:cNvSpPr>
          <p:nvPr>
            <p:ph type="sldNum" sz="quarter" idx="12"/>
          </p:nvPr>
        </p:nvSpPr>
        <p:spPr/>
        <p:txBody>
          <a:bodyPr/>
          <a:lstStyle/>
          <a:p>
            <a:pPr algn="ctr"/>
            <a:fld id="{B474D2A7-32E0-B840-9DF4-58881E53B73E}" type="slidenum">
              <a:rPr lang="en-US" smtClean="0"/>
              <a:pPr algn="ctr"/>
              <a:t>5</a:t>
            </a:fld>
            <a:endParaRPr lang="en-US"/>
          </a:p>
        </p:txBody>
      </p:sp>
      <p:pic>
        <p:nvPicPr>
          <p:cNvPr id="8" name="Picture 7" descr="Icon&#10;&#10;Description automatically generated">
            <a:extLst>
              <a:ext uri="{FF2B5EF4-FFF2-40B4-BE49-F238E27FC236}">
                <a16:creationId xmlns:a16="http://schemas.microsoft.com/office/drawing/2014/main" id="{49F47046-C9A9-4BDA-8337-F901D8DDDF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359" y="4275752"/>
            <a:ext cx="1294494" cy="751382"/>
          </a:xfrm>
          <a:prstGeom prst="rect">
            <a:avLst/>
          </a:prstGeom>
        </p:spPr>
      </p:pic>
      <p:pic>
        <p:nvPicPr>
          <p:cNvPr id="9" name="Picture 8">
            <a:extLst>
              <a:ext uri="{FF2B5EF4-FFF2-40B4-BE49-F238E27FC236}">
                <a16:creationId xmlns:a16="http://schemas.microsoft.com/office/drawing/2014/main" id="{59FA1A64-19AB-40C3-8B48-C763B51BE6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4757" y="2016701"/>
            <a:ext cx="945080" cy="746968"/>
          </a:xfrm>
          <a:prstGeom prst="rect">
            <a:avLst/>
          </a:prstGeom>
          <a:noFill/>
        </p:spPr>
      </p:pic>
      <p:sp>
        <p:nvSpPr>
          <p:cNvPr id="11" name="Content Placeholder 2">
            <a:extLst>
              <a:ext uri="{FF2B5EF4-FFF2-40B4-BE49-F238E27FC236}">
                <a16:creationId xmlns:a16="http://schemas.microsoft.com/office/drawing/2014/main" id="{AF241962-8FD2-4CAF-90DF-D4D9035C8D94}"/>
              </a:ext>
            </a:extLst>
          </p:cNvPr>
          <p:cNvSpPr txBox="1">
            <a:spLocks/>
          </p:cNvSpPr>
          <p:nvPr/>
        </p:nvSpPr>
        <p:spPr>
          <a:xfrm>
            <a:off x="1661865" y="2134505"/>
            <a:ext cx="3588683"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Sheltered waiting</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areas</a:t>
            </a:r>
          </a:p>
        </p:txBody>
      </p:sp>
      <p:sp>
        <p:nvSpPr>
          <p:cNvPr id="13" name="Content Placeholder 2">
            <a:extLst>
              <a:ext uri="{FF2B5EF4-FFF2-40B4-BE49-F238E27FC236}">
                <a16:creationId xmlns:a16="http://schemas.microsoft.com/office/drawing/2014/main" id="{E759B201-C1A3-424E-B257-B3DEC4F8FC00}"/>
              </a:ext>
            </a:extLst>
          </p:cNvPr>
          <p:cNvSpPr txBox="1">
            <a:spLocks/>
          </p:cNvSpPr>
          <p:nvPr/>
        </p:nvSpPr>
        <p:spPr>
          <a:xfrm>
            <a:off x="1738132" y="4474166"/>
            <a:ext cx="3588684" cy="5789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Breeze vending</a:t>
            </a:r>
          </a:p>
        </p:txBody>
      </p:sp>
      <p:pic>
        <p:nvPicPr>
          <p:cNvPr id="14" name="Picture 13">
            <a:extLst>
              <a:ext uri="{FF2B5EF4-FFF2-40B4-BE49-F238E27FC236}">
                <a16:creationId xmlns:a16="http://schemas.microsoft.com/office/drawing/2014/main" id="{AA60485E-1C26-4C6E-A344-C53D6CBACC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1675" y="3134134"/>
            <a:ext cx="951563" cy="782603"/>
          </a:xfrm>
          <a:prstGeom prst="rect">
            <a:avLst/>
          </a:prstGeom>
        </p:spPr>
      </p:pic>
      <p:sp>
        <p:nvSpPr>
          <p:cNvPr id="15" name="Content Placeholder 2">
            <a:extLst>
              <a:ext uri="{FF2B5EF4-FFF2-40B4-BE49-F238E27FC236}">
                <a16:creationId xmlns:a16="http://schemas.microsoft.com/office/drawing/2014/main" id="{C243DCB7-1A02-48B7-857E-2A0D03CDBBF4}"/>
              </a:ext>
            </a:extLst>
          </p:cNvPr>
          <p:cNvSpPr txBox="1">
            <a:spLocks/>
          </p:cNvSpPr>
          <p:nvPr/>
        </p:nvSpPr>
        <p:spPr>
          <a:xfrm>
            <a:off x="1712485" y="3243425"/>
            <a:ext cx="2123324"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Real-time information</a:t>
            </a:r>
          </a:p>
        </p:txBody>
      </p:sp>
      <p:sp>
        <p:nvSpPr>
          <p:cNvPr id="16" name="Content Placeholder 2">
            <a:extLst>
              <a:ext uri="{FF2B5EF4-FFF2-40B4-BE49-F238E27FC236}">
                <a16:creationId xmlns:a16="http://schemas.microsoft.com/office/drawing/2014/main" id="{2BF7DB04-7B7F-462B-924B-E0E1677B1B89}"/>
              </a:ext>
            </a:extLst>
          </p:cNvPr>
          <p:cNvSpPr txBox="1">
            <a:spLocks noChangeAspect="1"/>
          </p:cNvSpPr>
          <p:nvPr/>
        </p:nvSpPr>
        <p:spPr>
          <a:xfrm>
            <a:off x="5475069" y="2070572"/>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Seating</a:t>
            </a:r>
          </a:p>
        </p:txBody>
      </p:sp>
      <p:sp>
        <p:nvSpPr>
          <p:cNvPr id="20" name="Content Placeholder 2">
            <a:extLst>
              <a:ext uri="{FF2B5EF4-FFF2-40B4-BE49-F238E27FC236}">
                <a16:creationId xmlns:a16="http://schemas.microsoft.com/office/drawing/2014/main" id="{5D11AA03-05D9-4C3A-8D9F-1B2E1A81E9C6}"/>
              </a:ext>
            </a:extLst>
          </p:cNvPr>
          <p:cNvSpPr txBox="1">
            <a:spLocks/>
          </p:cNvSpPr>
          <p:nvPr/>
        </p:nvSpPr>
        <p:spPr>
          <a:xfrm>
            <a:off x="9291055" y="4426362"/>
            <a:ext cx="2303777" cy="669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Bicycle storage</a:t>
            </a:r>
          </a:p>
        </p:txBody>
      </p:sp>
      <p:pic>
        <p:nvPicPr>
          <p:cNvPr id="21" name="Picture 20">
            <a:extLst>
              <a:ext uri="{FF2B5EF4-FFF2-40B4-BE49-F238E27FC236}">
                <a16:creationId xmlns:a16="http://schemas.microsoft.com/office/drawing/2014/main" id="{A4502768-1819-4405-8721-B6110232E09C}"/>
              </a:ext>
            </a:extLst>
          </p:cNvPr>
          <p:cNvPicPr>
            <a:picLocks noChangeAspect="1"/>
          </p:cNvPicPr>
          <p:nvPr/>
        </p:nvPicPr>
        <p:blipFill>
          <a:blip r:embed="rId6">
            <a:duotone>
              <a:schemeClr val="accent1">
                <a:shade val="45000"/>
                <a:satMod val="135000"/>
              </a:schemeClr>
              <a:prstClr val="white"/>
            </a:duotone>
          </a:blip>
          <a:srcRect/>
          <a:stretch/>
        </p:blipFill>
        <p:spPr>
          <a:xfrm>
            <a:off x="4179890" y="4055089"/>
            <a:ext cx="1295179" cy="1295179"/>
          </a:xfrm>
          <a:prstGeom prst="rect">
            <a:avLst/>
          </a:prstGeom>
        </p:spPr>
      </p:pic>
      <p:sp>
        <p:nvSpPr>
          <p:cNvPr id="27" name="Content Placeholder 2">
            <a:extLst>
              <a:ext uri="{FF2B5EF4-FFF2-40B4-BE49-F238E27FC236}">
                <a16:creationId xmlns:a16="http://schemas.microsoft.com/office/drawing/2014/main" id="{26275C47-D7ED-4624-9458-26B78273C6BC}"/>
              </a:ext>
            </a:extLst>
          </p:cNvPr>
          <p:cNvSpPr txBox="1">
            <a:spLocks/>
          </p:cNvSpPr>
          <p:nvPr/>
        </p:nvSpPr>
        <p:spPr>
          <a:xfrm>
            <a:off x="5454065" y="4459537"/>
            <a:ext cx="2411809" cy="669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Trash receptacles</a:t>
            </a:r>
          </a:p>
        </p:txBody>
      </p:sp>
      <p:pic>
        <p:nvPicPr>
          <p:cNvPr id="31" name="Graphic 30" descr="Cycling with solid fill">
            <a:extLst>
              <a:ext uri="{FF2B5EF4-FFF2-40B4-BE49-F238E27FC236}">
                <a16:creationId xmlns:a16="http://schemas.microsoft.com/office/drawing/2014/main" id="{B85D21EA-1384-47A1-9F6D-5786E73ED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0709" y="4165267"/>
            <a:ext cx="914400" cy="914400"/>
          </a:xfrm>
          <a:prstGeom prst="rect">
            <a:avLst/>
          </a:prstGeom>
        </p:spPr>
      </p:pic>
      <p:pic>
        <p:nvPicPr>
          <p:cNvPr id="33" name="Graphic 32">
            <a:extLst>
              <a:ext uri="{FF2B5EF4-FFF2-40B4-BE49-F238E27FC236}">
                <a16:creationId xmlns:a16="http://schemas.microsoft.com/office/drawing/2014/main" id="{12BF5B6A-97CD-470E-AC25-37D5734A56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6054" y="1968869"/>
            <a:ext cx="914400" cy="688294"/>
          </a:xfrm>
          <a:prstGeom prst="rect">
            <a:avLst/>
          </a:prstGeom>
        </p:spPr>
      </p:pic>
      <p:pic>
        <p:nvPicPr>
          <p:cNvPr id="35" name="Graphic 34" descr="Receiver with solid fill">
            <a:extLst>
              <a:ext uri="{FF2B5EF4-FFF2-40B4-BE49-F238E27FC236}">
                <a16:creationId xmlns:a16="http://schemas.microsoft.com/office/drawing/2014/main" id="{4210A916-F7D1-4AF5-91FE-3149AC43EE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6671" y="1937572"/>
            <a:ext cx="785889" cy="785889"/>
          </a:xfrm>
          <a:prstGeom prst="rect">
            <a:avLst/>
          </a:prstGeom>
        </p:spPr>
      </p:pic>
      <p:pic>
        <p:nvPicPr>
          <p:cNvPr id="37" name="Graphic 36" descr="Security camera with solid fill">
            <a:extLst>
              <a:ext uri="{FF2B5EF4-FFF2-40B4-BE49-F238E27FC236}">
                <a16:creationId xmlns:a16="http://schemas.microsoft.com/office/drawing/2014/main" id="{E5C86827-3779-4CE5-8E37-07042A4172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56193" y="3074667"/>
            <a:ext cx="914400" cy="914400"/>
          </a:xfrm>
          <a:prstGeom prst="rect">
            <a:avLst/>
          </a:prstGeom>
        </p:spPr>
      </p:pic>
      <p:sp>
        <p:nvSpPr>
          <p:cNvPr id="38" name="Content Placeholder 2">
            <a:extLst>
              <a:ext uri="{FF2B5EF4-FFF2-40B4-BE49-F238E27FC236}">
                <a16:creationId xmlns:a16="http://schemas.microsoft.com/office/drawing/2014/main" id="{D79F00FC-5EFC-4AB8-B59F-F0E189FC70C6}"/>
              </a:ext>
            </a:extLst>
          </p:cNvPr>
          <p:cNvSpPr txBox="1">
            <a:spLocks noChangeAspect="1"/>
          </p:cNvSpPr>
          <p:nvPr/>
        </p:nvSpPr>
        <p:spPr>
          <a:xfrm>
            <a:off x="9249747" y="2070572"/>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Call boxes</a:t>
            </a:r>
          </a:p>
        </p:txBody>
      </p:sp>
      <p:sp>
        <p:nvSpPr>
          <p:cNvPr id="39" name="Content Placeholder 2">
            <a:extLst>
              <a:ext uri="{FF2B5EF4-FFF2-40B4-BE49-F238E27FC236}">
                <a16:creationId xmlns:a16="http://schemas.microsoft.com/office/drawing/2014/main" id="{8E5C4785-C457-4940-A7A5-D2DA04F6D0DF}"/>
              </a:ext>
            </a:extLst>
          </p:cNvPr>
          <p:cNvSpPr txBox="1">
            <a:spLocks noChangeAspect="1"/>
          </p:cNvSpPr>
          <p:nvPr/>
        </p:nvSpPr>
        <p:spPr>
          <a:xfrm>
            <a:off x="9249748" y="3245790"/>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Security cameras</a:t>
            </a:r>
          </a:p>
        </p:txBody>
      </p:sp>
      <p:pic>
        <p:nvPicPr>
          <p:cNvPr id="42" name="Graphic 41" descr="Streetlight with solid fill">
            <a:extLst>
              <a:ext uri="{FF2B5EF4-FFF2-40B4-BE49-F238E27FC236}">
                <a16:creationId xmlns:a16="http://schemas.microsoft.com/office/drawing/2014/main" id="{23BE24FD-1E6B-4758-A83F-C810236410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70279" y="3061334"/>
            <a:ext cx="914400" cy="914400"/>
          </a:xfrm>
          <a:prstGeom prst="rect">
            <a:avLst/>
          </a:prstGeom>
        </p:spPr>
      </p:pic>
      <p:sp>
        <p:nvSpPr>
          <p:cNvPr id="43" name="Content Placeholder 2">
            <a:extLst>
              <a:ext uri="{FF2B5EF4-FFF2-40B4-BE49-F238E27FC236}">
                <a16:creationId xmlns:a16="http://schemas.microsoft.com/office/drawing/2014/main" id="{7E765CBC-3491-40A0-A57D-FD5D0F863BEB}"/>
              </a:ext>
            </a:extLst>
          </p:cNvPr>
          <p:cNvSpPr txBox="1">
            <a:spLocks noChangeAspect="1"/>
          </p:cNvSpPr>
          <p:nvPr/>
        </p:nvSpPr>
        <p:spPr>
          <a:xfrm>
            <a:off x="5392687" y="3243425"/>
            <a:ext cx="2360325" cy="761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Lighting</a:t>
            </a:r>
          </a:p>
        </p:txBody>
      </p:sp>
    </p:spTree>
    <p:extLst>
      <p:ext uri="{BB962C8B-B14F-4D97-AF65-F5344CB8AC3E}">
        <p14:creationId xmlns:p14="http://schemas.microsoft.com/office/powerpoint/2010/main" val="268597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B923600-4A0A-4615-88E4-BE054224B797}"/>
              </a:ext>
            </a:extLst>
          </p:cNvPr>
          <p:cNvGrpSpPr/>
          <p:nvPr/>
        </p:nvGrpSpPr>
        <p:grpSpPr>
          <a:xfrm>
            <a:off x="2588630" y="1614516"/>
            <a:ext cx="7253545" cy="3279302"/>
            <a:chOff x="3064213" y="1782959"/>
            <a:chExt cx="5783688" cy="2614785"/>
          </a:xfrm>
        </p:grpSpPr>
        <p:pic>
          <p:nvPicPr>
            <p:cNvPr id="6" name="Content Placeholder 2">
              <a:extLst>
                <a:ext uri="{FF2B5EF4-FFF2-40B4-BE49-F238E27FC236}">
                  <a16:creationId xmlns:a16="http://schemas.microsoft.com/office/drawing/2014/main" id="{4CAF19A8-FB0B-43ED-9C72-F7F6ABD9C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3" b="-480"/>
            <a:stretch/>
          </p:blipFill>
          <p:spPr>
            <a:xfrm>
              <a:off x="3344099" y="2020807"/>
              <a:ext cx="5503802" cy="2376937"/>
            </a:xfrm>
            <a:prstGeom prst="rect">
              <a:avLst/>
            </a:prstGeom>
          </p:spPr>
        </p:pic>
        <p:sp>
          <p:nvSpPr>
            <p:cNvPr id="9" name="Rectangle 8">
              <a:extLst>
                <a:ext uri="{FF2B5EF4-FFF2-40B4-BE49-F238E27FC236}">
                  <a16:creationId xmlns:a16="http://schemas.microsoft.com/office/drawing/2014/main" id="{3BEC8676-5AE6-460C-9530-5BD7047E25D2}"/>
                </a:ext>
              </a:extLst>
            </p:cNvPr>
            <p:cNvSpPr/>
            <p:nvPr/>
          </p:nvSpPr>
          <p:spPr>
            <a:xfrm>
              <a:off x="3064213" y="1782959"/>
              <a:ext cx="1313234" cy="2013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8E8F889-463A-4F0D-9918-6DCBFCE2CFAB}"/>
              </a:ext>
            </a:extLst>
          </p:cNvPr>
          <p:cNvSpPr>
            <a:spLocks noGrp="1"/>
          </p:cNvSpPr>
          <p:nvPr>
            <p:ph type="title"/>
          </p:nvPr>
        </p:nvSpPr>
        <p:spPr/>
        <p:txBody>
          <a:bodyPr/>
          <a:lstStyle/>
          <a:p>
            <a:r>
              <a:rPr lang="en-US" dirty="0"/>
              <a:t>Station Amenities</a:t>
            </a:r>
          </a:p>
        </p:txBody>
      </p:sp>
      <p:sp>
        <p:nvSpPr>
          <p:cNvPr id="3" name="Date Placeholder 2">
            <a:extLst>
              <a:ext uri="{FF2B5EF4-FFF2-40B4-BE49-F238E27FC236}">
                <a16:creationId xmlns:a16="http://schemas.microsoft.com/office/drawing/2014/main" id="{751BF302-7260-4963-A62D-233BBCAD90DD}"/>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83EB72CE-44EA-4204-910E-F7EF0633E069}"/>
              </a:ext>
            </a:extLst>
          </p:cNvPr>
          <p:cNvSpPr>
            <a:spLocks noGrp="1"/>
          </p:cNvSpPr>
          <p:nvPr>
            <p:ph type="sldNum" sz="quarter" idx="12"/>
          </p:nvPr>
        </p:nvSpPr>
        <p:spPr/>
        <p:txBody>
          <a:bodyPr/>
          <a:lstStyle/>
          <a:p>
            <a:pPr algn="ctr"/>
            <a:fld id="{B474D2A7-32E0-B840-9DF4-58881E53B73E}" type="slidenum">
              <a:rPr lang="en-US" smtClean="0"/>
              <a:pPr algn="ctr"/>
              <a:t>6</a:t>
            </a:fld>
            <a:endParaRPr lang="en-US"/>
          </a:p>
        </p:txBody>
      </p:sp>
      <p:sp>
        <p:nvSpPr>
          <p:cNvPr id="5" name="Text Placeholder 7">
            <a:extLst>
              <a:ext uri="{FF2B5EF4-FFF2-40B4-BE49-F238E27FC236}">
                <a16:creationId xmlns:a16="http://schemas.microsoft.com/office/drawing/2014/main" id="{7D126C81-168A-46D9-A3B9-9ABAE39014E3}"/>
              </a:ext>
            </a:extLst>
          </p:cNvPr>
          <p:cNvSpPr txBox="1">
            <a:spLocks/>
          </p:cNvSpPr>
          <p:nvPr/>
        </p:nvSpPr>
        <p:spPr>
          <a:xfrm>
            <a:off x="8726724" y="4324051"/>
            <a:ext cx="2637857" cy="713992"/>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Placed near pedestrian signals and crossings</a:t>
            </a:r>
          </a:p>
        </p:txBody>
      </p:sp>
      <p:pic>
        <p:nvPicPr>
          <p:cNvPr id="8" name="Picture 7" descr="A picture containing text, scoreboard, clock&#10;&#10;Description automatically generated">
            <a:extLst>
              <a:ext uri="{FF2B5EF4-FFF2-40B4-BE49-F238E27FC236}">
                <a16:creationId xmlns:a16="http://schemas.microsoft.com/office/drawing/2014/main" id="{4CEEE422-6A72-4852-9394-EE8150E963E4}"/>
              </a:ext>
            </a:extLst>
          </p:cNvPr>
          <p:cNvPicPr>
            <a:picLocks noChangeAspect="1"/>
          </p:cNvPicPr>
          <p:nvPr/>
        </p:nvPicPr>
        <p:blipFill>
          <a:blip r:embed="rId4"/>
          <a:stretch>
            <a:fillRect/>
          </a:stretch>
        </p:blipFill>
        <p:spPr>
          <a:xfrm>
            <a:off x="763648" y="3995366"/>
            <a:ext cx="2295728" cy="1126342"/>
          </a:xfrm>
          <a:prstGeom prst="rect">
            <a:avLst/>
          </a:prstGeom>
        </p:spPr>
      </p:pic>
      <p:sp>
        <p:nvSpPr>
          <p:cNvPr id="11" name="Text Placeholder 7">
            <a:extLst>
              <a:ext uri="{FF2B5EF4-FFF2-40B4-BE49-F238E27FC236}">
                <a16:creationId xmlns:a16="http://schemas.microsoft.com/office/drawing/2014/main" id="{F78FECF7-A0FE-476C-9DE5-C74D3B8BD4B7}"/>
              </a:ext>
            </a:extLst>
          </p:cNvPr>
          <p:cNvSpPr txBox="1">
            <a:spLocks/>
          </p:cNvSpPr>
          <p:nvPr/>
        </p:nvSpPr>
        <p:spPr>
          <a:xfrm>
            <a:off x="652950" y="3603833"/>
            <a:ext cx="3063043" cy="431918"/>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Real Time Digital Signage</a:t>
            </a:r>
          </a:p>
        </p:txBody>
      </p:sp>
      <p:sp>
        <p:nvSpPr>
          <p:cNvPr id="12" name="Text Placeholder 7">
            <a:extLst>
              <a:ext uri="{FF2B5EF4-FFF2-40B4-BE49-F238E27FC236}">
                <a16:creationId xmlns:a16="http://schemas.microsoft.com/office/drawing/2014/main" id="{735E7672-F790-42E9-A6CB-0B57B2C69C9A}"/>
              </a:ext>
            </a:extLst>
          </p:cNvPr>
          <p:cNvSpPr txBox="1">
            <a:spLocks/>
          </p:cNvSpPr>
          <p:nvPr/>
        </p:nvSpPr>
        <p:spPr>
          <a:xfrm>
            <a:off x="9075886" y="3892206"/>
            <a:ext cx="1359225" cy="425993"/>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Seating</a:t>
            </a:r>
          </a:p>
        </p:txBody>
      </p:sp>
      <p:cxnSp>
        <p:nvCxnSpPr>
          <p:cNvPr id="14" name="Straight Connector 13">
            <a:extLst>
              <a:ext uri="{FF2B5EF4-FFF2-40B4-BE49-F238E27FC236}">
                <a16:creationId xmlns:a16="http://schemas.microsoft.com/office/drawing/2014/main" id="{2D4B5403-712E-489E-A37D-D9127D354A0D}"/>
              </a:ext>
            </a:extLst>
          </p:cNvPr>
          <p:cNvCxnSpPr>
            <a:cxnSpLocks/>
          </p:cNvCxnSpPr>
          <p:nvPr/>
        </p:nvCxnSpPr>
        <p:spPr>
          <a:xfrm>
            <a:off x="724984" y="3944716"/>
            <a:ext cx="2991009"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0171FB52-9074-4437-A688-DC0B1BA0F880}"/>
              </a:ext>
            </a:extLst>
          </p:cNvPr>
          <p:cNvCxnSpPr>
            <a:cxnSpLocks/>
          </p:cNvCxnSpPr>
          <p:nvPr/>
        </p:nvCxnSpPr>
        <p:spPr>
          <a:xfrm flipV="1">
            <a:off x="3709213" y="3304076"/>
            <a:ext cx="862787" cy="640640"/>
          </a:xfrm>
          <a:prstGeom prst="line">
            <a:avLst/>
          </a:prstGeom>
          <a:ln/>
        </p:spPr>
        <p:style>
          <a:lnRef idx="3">
            <a:schemeClr val="accent2"/>
          </a:lnRef>
          <a:fillRef idx="0">
            <a:schemeClr val="accent2"/>
          </a:fillRef>
          <a:effectRef idx="2">
            <a:schemeClr val="accent2"/>
          </a:effectRef>
          <a:fontRef idx="minor">
            <a:schemeClr val="tx1"/>
          </a:fontRef>
        </p:style>
      </p:cxnSp>
      <p:sp>
        <p:nvSpPr>
          <p:cNvPr id="18" name="Text Placeholder 7">
            <a:extLst>
              <a:ext uri="{FF2B5EF4-FFF2-40B4-BE49-F238E27FC236}">
                <a16:creationId xmlns:a16="http://schemas.microsoft.com/office/drawing/2014/main" id="{831ADFD1-A62B-4920-94B2-16D37FE37E32}"/>
              </a:ext>
            </a:extLst>
          </p:cNvPr>
          <p:cNvSpPr txBox="1">
            <a:spLocks/>
          </p:cNvSpPr>
          <p:nvPr/>
        </p:nvSpPr>
        <p:spPr>
          <a:xfrm>
            <a:off x="8850305" y="1750734"/>
            <a:ext cx="1657925" cy="425993"/>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Bicycle Racks</a:t>
            </a:r>
          </a:p>
        </p:txBody>
      </p:sp>
      <p:cxnSp>
        <p:nvCxnSpPr>
          <p:cNvPr id="20" name="Straight Connector 19">
            <a:extLst>
              <a:ext uri="{FF2B5EF4-FFF2-40B4-BE49-F238E27FC236}">
                <a16:creationId xmlns:a16="http://schemas.microsoft.com/office/drawing/2014/main" id="{DB1CF5C3-DA1E-428D-BD15-6A12428ADB01}"/>
              </a:ext>
            </a:extLst>
          </p:cNvPr>
          <p:cNvCxnSpPr>
            <a:cxnSpLocks/>
          </p:cNvCxnSpPr>
          <p:nvPr/>
        </p:nvCxnSpPr>
        <p:spPr>
          <a:xfrm>
            <a:off x="8081314" y="2096944"/>
            <a:ext cx="2322499"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8C928A26-10D2-4F58-AB54-C15A559BDFB1}"/>
              </a:ext>
            </a:extLst>
          </p:cNvPr>
          <p:cNvCxnSpPr>
            <a:cxnSpLocks/>
          </p:cNvCxnSpPr>
          <p:nvPr/>
        </p:nvCxnSpPr>
        <p:spPr>
          <a:xfrm flipV="1">
            <a:off x="6708120" y="2094086"/>
            <a:ext cx="1373194" cy="150702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16859F0E-81CB-4660-A001-5CE948AFDC7A}"/>
              </a:ext>
            </a:extLst>
          </p:cNvPr>
          <p:cNvCxnSpPr>
            <a:cxnSpLocks/>
          </p:cNvCxnSpPr>
          <p:nvPr/>
        </p:nvCxnSpPr>
        <p:spPr>
          <a:xfrm>
            <a:off x="8782557" y="4248319"/>
            <a:ext cx="1192077"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E227077-5298-4257-A5F7-7A5CCEC0674C}"/>
              </a:ext>
            </a:extLst>
          </p:cNvPr>
          <p:cNvCxnSpPr>
            <a:cxnSpLocks/>
          </p:cNvCxnSpPr>
          <p:nvPr/>
        </p:nvCxnSpPr>
        <p:spPr>
          <a:xfrm>
            <a:off x="6171287" y="3828999"/>
            <a:ext cx="2611270" cy="419320"/>
          </a:xfrm>
          <a:prstGeom prst="line">
            <a:avLst/>
          </a:prstGeom>
          <a:ln/>
        </p:spPr>
        <p:style>
          <a:lnRef idx="3">
            <a:schemeClr val="accent2"/>
          </a:lnRef>
          <a:fillRef idx="0">
            <a:schemeClr val="accent2"/>
          </a:fillRef>
          <a:effectRef idx="2">
            <a:schemeClr val="accent2"/>
          </a:effectRef>
          <a:fontRef idx="minor">
            <a:schemeClr val="tx1"/>
          </a:fontRef>
        </p:style>
      </p:cxnSp>
      <p:sp>
        <p:nvSpPr>
          <p:cNvPr id="30" name="Text Placeholder 7">
            <a:extLst>
              <a:ext uri="{FF2B5EF4-FFF2-40B4-BE49-F238E27FC236}">
                <a16:creationId xmlns:a16="http://schemas.microsoft.com/office/drawing/2014/main" id="{6109A439-F54C-428B-BDBA-746491D3D01D}"/>
              </a:ext>
            </a:extLst>
          </p:cNvPr>
          <p:cNvSpPr txBox="1">
            <a:spLocks/>
          </p:cNvSpPr>
          <p:nvPr/>
        </p:nvSpPr>
        <p:spPr>
          <a:xfrm>
            <a:off x="1640747" y="1971680"/>
            <a:ext cx="2204720" cy="612500"/>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Security Cameras</a:t>
            </a:r>
          </a:p>
        </p:txBody>
      </p:sp>
      <p:pic>
        <p:nvPicPr>
          <p:cNvPr id="32" name="Picture 31" descr="A picture containing text, sky, sign, scoreboard&#10;&#10;Description automatically generated">
            <a:extLst>
              <a:ext uri="{FF2B5EF4-FFF2-40B4-BE49-F238E27FC236}">
                <a16:creationId xmlns:a16="http://schemas.microsoft.com/office/drawing/2014/main" id="{311F4DDC-BE69-4E2B-AA05-B691531C138E}"/>
              </a:ext>
            </a:extLst>
          </p:cNvPr>
          <p:cNvPicPr>
            <a:picLocks noChangeAspect="1"/>
          </p:cNvPicPr>
          <p:nvPr/>
        </p:nvPicPr>
        <p:blipFill rotWithShape="1">
          <a:blip r:embed="rId5"/>
          <a:srcRect b="18796"/>
          <a:stretch/>
        </p:blipFill>
        <p:spPr>
          <a:xfrm>
            <a:off x="1726538" y="2392606"/>
            <a:ext cx="1865796" cy="1010071"/>
          </a:xfrm>
          <a:prstGeom prst="rect">
            <a:avLst/>
          </a:prstGeom>
        </p:spPr>
      </p:pic>
      <p:cxnSp>
        <p:nvCxnSpPr>
          <p:cNvPr id="34" name="Straight Connector 33">
            <a:extLst>
              <a:ext uri="{FF2B5EF4-FFF2-40B4-BE49-F238E27FC236}">
                <a16:creationId xmlns:a16="http://schemas.microsoft.com/office/drawing/2014/main" id="{C68C3642-A830-4D58-8B60-30A6AFF31B02}"/>
              </a:ext>
            </a:extLst>
          </p:cNvPr>
          <p:cNvCxnSpPr>
            <a:cxnSpLocks/>
          </p:cNvCxnSpPr>
          <p:nvPr/>
        </p:nvCxnSpPr>
        <p:spPr>
          <a:xfrm flipV="1">
            <a:off x="1713203" y="2316159"/>
            <a:ext cx="2058781" cy="1115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B9076382-8F20-4346-8E58-742E0F4F7C86}"/>
              </a:ext>
            </a:extLst>
          </p:cNvPr>
          <p:cNvCxnSpPr>
            <a:cxnSpLocks/>
          </p:cNvCxnSpPr>
          <p:nvPr/>
        </p:nvCxnSpPr>
        <p:spPr>
          <a:xfrm>
            <a:off x="3758565" y="2316159"/>
            <a:ext cx="2061710" cy="987916"/>
          </a:xfrm>
          <a:prstGeom prst="line">
            <a:avLst/>
          </a:prstGeom>
          <a:ln/>
        </p:spPr>
        <p:style>
          <a:lnRef idx="3">
            <a:schemeClr val="accent2"/>
          </a:lnRef>
          <a:fillRef idx="0">
            <a:schemeClr val="accent2"/>
          </a:fillRef>
          <a:effectRef idx="2">
            <a:schemeClr val="accent2"/>
          </a:effectRef>
          <a:fontRef idx="minor">
            <a:schemeClr val="tx1"/>
          </a:fontRef>
        </p:style>
      </p:cxnSp>
      <p:sp>
        <p:nvSpPr>
          <p:cNvPr id="44" name="Text Placeholder 7">
            <a:extLst>
              <a:ext uri="{FF2B5EF4-FFF2-40B4-BE49-F238E27FC236}">
                <a16:creationId xmlns:a16="http://schemas.microsoft.com/office/drawing/2014/main" id="{BF82C8B8-984D-4900-B700-D372897D9C39}"/>
              </a:ext>
            </a:extLst>
          </p:cNvPr>
          <p:cNvSpPr txBox="1">
            <a:spLocks/>
          </p:cNvSpPr>
          <p:nvPr/>
        </p:nvSpPr>
        <p:spPr>
          <a:xfrm>
            <a:off x="8409533" y="1370164"/>
            <a:ext cx="2295728" cy="559708"/>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dirty="0"/>
              <a:t>Enhanced Lighting</a:t>
            </a:r>
          </a:p>
        </p:txBody>
      </p:sp>
      <p:cxnSp>
        <p:nvCxnSpPr>
          <p:cNvPr id="47" name="Straight Connector 46">
            <a:extLst>
              <a:ext uri="{FF2B5EF4-FFF2-40B4-BE49-F238E27FC236}">
                <a16:creationId xmlns:a16="http://schemas.microsoft.com/office/drawing/2014/main" id="{49F6DC96-EF22-40CC-9C1F-2E3C5BC455AC}"/>
              </a:ext>
            </a:extLst>
          </p:cNvPr>
          <p:cNvCxnSpPr>
            <a:cxnSpLocks/>
          </p:cNvCxnSpPr>
          <p:nvPr/>
        </p:nvCxnSpPr>
        <p:spPr>
          <a:xfrm>
            <a:off x="7811595" y="1751028"/>
            <a:ext cx="2604373"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id="{559FD3CF-5675-49F5-B3E8-A2B5A1163CA9}"/>
              </a:ext>
            </a:extLst>
          </p:cNvPr>
          <p:cNvCxnSpPr>
            <a:cxnSpLocks/>
          </p:cNvCxnSpPr>
          <p:nvPr/>
        </p:nvCxnSpPr>
        <p:spPr>
          <a:xfrm flipV="1">
            <a:off x="6371727" y="1748169"/>
            <a:ext cx="1439868" cy="138275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BA517EC5-FC77-4D01-A4DE-B19B9CEF2DCC}"/>
              </a:ext>
            </a:extLst>
          </p:cNvPr>
          <p:cNvCxnSpPr>
            <a:cxnSpLocks/>
          </p:cNvCxnSpPr>
          <p:nvPr/>
        </p:nvCxnSpPr>
        <p:spPr>
          <a:xfrm>
            <a:off x="8782557" y="5038043"/>
            <a:ext cx="239141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399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B1B3F9-6034-455C-99F7-FE3FA4994893}"/>
              </a:ext>
            </a:extLst>
          </p:cNvPr>
          <p:cNvSpPr>
            <a:spLocks noGrp="1"/>
          </p:cNvSpPr>
          <p:nvPr>
            <p:ph type="sldNum" sz="quarter" idx="12"/>
          </p:nvPr>
        </p:nvSpPr>
        <p:spPr/>
        <p:txBody>
          <a:bodyPr/>
          <a:lstStyle/>
          <a:p>
            <a:pPr algn="ctr"/>
            <a:fld id="{B474D2A7-32E0-B840-9DF4-58881E53B73E}" type="slidenum">
              <a:rPr lang="en-US" smtClean="0"/>
              <a:pPr algn="ctr"/>
              <a:t>7</a:t>
            </a:fld>
            <a:endParaRPr lang="en-US"/>
          </a:p>
        </p:txBody>
      </p:sp>
      <p:sp>
        <p:nvSpPr>
          <p:cNvPr id="8" name="Title 1">
            <a:extLst>
              <a:ext uri="{FF2B5EF4-FFF2-40B4-BE49-F238E27FC236}">
                <a16:creationId xmlns:a16="http://schemas.microsoft.com/office/drawing/2014/main" id="{66CE7F2F-4DA0-47F9-8B72-DB51923E2C32}"/>
              </a:ext>
            </a:extLst>
          </p:cNvPr>
          <p:cNvSpPr txBox="1">
            <a:spLocks/>
          </p:cNvSpPr>
          <p:nvPr/>
        </p:nvSpPr>
        <p:spPr>
          <a:xfrm>
            <a:off x="8652627" y="1904379"/>
            <a:ext cx="3827259" cy="3258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sz="2300" dirty="0"/>
              <a:t>Examples of ART Stations</a:t>
            </a:r>
          </a:p>
        </p:txBody>
      </p:sp>
      <p:sp>
        <p:nvSpPr>
          <p:cNvPr id="12" name="Flowchart: Data 11">
            <a:extLst>
              <a:ext uri="{FF2B5EF4-FFF2-40B4-BE49-F238E27FC236}">
                <a16:creationId xmlns:a16="http://schemas.microsoft.com/office/drawing/2014/main" id="{FD320803-8AB9-4F42-AE35-66C14E761C27}"/>
              </a:ext>
            </a:extLst>
          </p:cNvPr>
          <p:cNvSpPr/>
          <p:nvPr/>
        </p:nvSpPr>
        <p:spPr>
          <a:xfrm>
            <a:off x="936158" y="744718"/>
            <a:ext cx="4228118" cy="2788960"/>
          </a:xfrm>
          <a:prstGeom prst="flowChartInputOutput">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ata 24">
            <a:extLst>
              <a:ext uri="{FF2B5EF4-FFF2-40B4-BE49-F238E27FC236}">
                <a16:creationId xmlns:a16="http://schemas.microsoft.com/office/drawing/2014/main" id="{40A25B9F-7315-4F16-8DEB-6AA1931DD7EB}"/>
              </a:ext>
            </a:extLst>
          </p:cNvPr>
          <p:cNvSpPr/>
          <p:nvPr/>
        </p:nvSpPr>
        <p:spPr>
          <a:xfrm>
            <a:off x="4691209" y="744718"/>
            <a:ext cx="4228118" cy="2788960"/>
          </a:xfrm>
          <a:prstGeom prst="flowChartInputOutput">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ata 26">
            <a:extLst>
              <a:ext uri="{FF2B5EF4-FFF2-40B4-BE49-F238E27FC236}">
                <a16:creationId xmlns:a16="http://schemas.microsoft.com/office/drawing/2014/main" id="{0889D02D-65C2-4DE6-8C03-858D9B8443FC}"/>
              </a:ext>
            </a:extLst>
          </p:cNvPr>
          <p:cNvSpPr/>
          <p:nvPr/>
        </p:nvSpPr>
        <p:spPr>
          <a:xfrm>
            <a:off x="0" y="3964069"/>
            <a:ext cx="4228118" cy="2788960"/>
          </a:xfrm>
          <a:prstGeom prst="flowChartInputOutput">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ata 27">
            <a:extLst>
              <a:ext uri="{FF2B5EF4-FFF2-40B4-BE49-F238E27FC236}">
                <a16:creationId xmlns:a16="http://schemas.microsoft.com/office/drawing/2014/main" id="{0E602C1A-EA75-43B8-B4C7-F60780A69BC6}"/>
              </a:ext>
            </a:extLst>
          </p:cNvPr>
          <p:cNvSpPr/>
          <p:nvPr/>
        </p:nvSpPr>
        <p:spPr>
          <a:xfrm>
            <a:off x="3735766" y="3964069"/>
            <a:ext cx="4228118" cy="2788960"/>
          </a:xfrm>
          <a:prstGeom prst="flowChartInputOutpu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5FB7675-1389-4ED1-944F-2DC05442AAA0}"/>
              </a:ext>
            </a:extLst>
          </p:cNvPr>
          <p:cNvSpPr txBox="1"/>
          <p:nvPr/>
        </p:nvSpPr>
        <p:spPr>
          <a:xfrm>
            <a:off x="1545996" y="3564207"/>
            <a:ext cx="1903085" cy="369332"/>
          </a:xfrm>
          <a:prstGeom prst="rect">
            <a:avLst/>
          </a:prstGeom>
          <a:noFill/>
        </p:spPr>
        <p:txBody>
          <a:bodyPr wrap="none" rtlCol="0">
            <a:spAutoFit/>
          </a:bodyPr>
          <a:lstStyle/>
          <a:p>
            <a:r>
              <a:rPr lang="en-US" dirty="0"/>
              <a:t>Minneapolis, MN</a:t>
            </a:r>
          </a:p>
        </p:txBody>
      </p:sp>
      <p:sp>
        <p:nvSpPr>
          <p:cNvPr id="29" name="TextBox 28">
            <a:extLst>
              <a:ext uri="{FF2B5EF4-FFF2-40B4-BE49-F238E27FC236}">
                <a16:creationId xmlns:a16="http://schemas.microsoft.com/office/drawing/2014/main" id="{EE93A618-D77A-483D-AED5-ECB446CE373D}"/>
              </a:ext>
            </a:extLst>
          </p:cNvPr>
          <p:cNvSpPr txBox="1"/>
          <p:nvPr/>
        </p:nvSpPr>
        <p:spPr>
          <a:xfrm>
            <a:off x="5318288" y="3564207"/>
            <a:ext cx="1898790" cy="369332"/>
          </a:xfrm>
          <a:prstGeom prst="rect">
            <a:avLst/>
          </a:prstGeom>
          <a:noFill/>
        </p:spPr>
        <p:txBody>
          <a:bodyPr wrap="none" rtlCol="0">
            <a:spAutoFit/>
          </a:bodyPr>
          <a:lstStyle/>
          <a:p>
            <a:r>
              <a:rPr lang="en-US" dirty="0"/>
              <a:t>Kansas City, MO</a:t>
            </a:r>
          </a:p>
        </p:txBody>
      </p:sp>
    </p:spTree>
    <p:extLst>
      <p:ext uri="{BB962C8B-B14F-4D97-AF65-F5344CB8AC3E}">
        <p14:creationId xmlns:p14="http://schemas.microsoft.com/office/powerpoint/2010/main" val="225641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FC14-0F65-48C9-942C-85828B675F74}"/>
              </a:ext>
            </a:extLst>
          </p:cNvPr>
          <p:cNvSpPr>
            <a:spLocks noGrp="1"/>
          </p:cNvSpPr>
          <p:nvPr>
            <p:ph type="title"/>
          </p:nvPr>
        </p:nvSpPr>
        <p:spPr/>
        <p:txBody>
          <a:bodyPr/>
          <a:lstStyle/>
          <a:p>
            <a:r>
              <a:rPr lang="en-US" dirty="0"/>
              <a:t>Benefits of ART</a:t>
            </a:r>
          </a:p>
        </p:txBody>
      </p:sp>
      <p:sp>
        <p:nvSpPr>
          <p:cNvPr id="3" name="Date Placeholder 2">
            <a:extLst>
              <a:ext uri="{FF2B5EF4-FFF2-40B4-BE49-F238E27FC236}">
                <a16:creationId xmlns:a16="http://schemas.microsoft.com/office/drawing/2014/main" id="{C55450B2-E4AF-4A7E-8738-6BA91677F66E}"/>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4" name="Slide Number Placeholder 3">
            <a:extLst>
              <a:ext uri="{FF2B5EF4-FFF2-40B4-BE49-F238E27FC236}">
                <a16:creationId xmlns:a16="http://schemas.microsoft.com/office/drawing/2014/main" id="{78B62182-3660-4CD0-924B-AC505AF02368}"/>
              </a:ext>
            </a:extLst>
          </p:cNvPr>
          <p:cNvSpPr>
            <a:spLocks noGrp="1"/>
          </p:cNvSpPr>
          <p:nvPr>
            <p:ph type="sldNum" sz="quarter" idx="12"/>
          </p:nvPr>
        </p:nvSpPr>
        <p:spPr/>
        <p:txBody>
          <a:bodyPr/>
          <a:lstStyle/>
          <a:p>
            <a:pPr algn="ctr"/>
            <a:fld id="{B474D2A7-32E0-B840-9DF4-58881E53B73E}" type="slidenum">
              <a:rPr lang="en-US" smtClean="0"/>
              <a:pPr algn="ctr"/>
              <a:t>8</a:t>
            </a:fld>
            <a:endParaRPr lang="en-US"/>
          </a:p>
        </p:txBody>
      </p:sp>
      <p:sp>
        <p:nvSpPr>
          <p:cNvPr id="5" name="Text Placeholder 7">
            <a:extLst>
              <a:ext uri="{FF2B5EF4-FFF2-40B4-BE49-F238E27FC236}">
                <a16:creationId xmlns:a16="http://schemas.microsoft.com/office/drawing/2014/main" id="{9CB54A6C-74C1-47D8-9512-09FC50E2055C}"/>
              </a:ext>
            </a:extLst>
          </p:cNvPr>
          <p:cNvSpPr txBox="1">
            <a:spLocks/>
          </p:cNvSpPr>
          <p:nvPr/>
        </p:nvSpPr>
        <p:spPr>
          <a:xfrm>
            <a:off x="1314904" y="1626883"/>
            <a:ext cx="5649229" cy="4661541"/>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Faster boarding</a:t>
            </a:r>
          </a:p>
          <a:p>
            <a:r>
              <a:rPr lang="en-US" dirty="0"/>
              <a:t>Reduces travel time</a:t>
            </a:r>
          </a:p>
          <a:p>
            <a:r>
              <a:rPr lang="en-US" dirty="0"/>
              <a:t>Improves safety</a:t>
            </a:r>
          </a:p>
          <a:p>
            <a:r>
              <a:rPr lang="en-US" dirty="0"/>
              <a:t>Increases transit reliability</a:t>
            </a:r>
          </a:p>
          <a:p>
            <a:r>
              <a:rPr lang="en-US" dirty="0"/>
              <a:t>Creates connections</a:t>
            </a:r>
          </a:p>
          <a:p>
            <a:r>
              <a:rPr lang="en-US" dirty="0"/>
              <a:t>Reduces Greenhouse Gas (GHG) and local air pollutant emissions</a:t>
            </a:r>
          </a:p>
        </p:txBody>
      </p:sp>
      <p:pic>
        <p:nvPicPr>
          <p:cNvPr id="7" name="Graphic 6" descr="Ribbon with solid fill">
            <a:extLst>
              <a:ext uri="{FF2B5EF4-FFF2-40B4-BE49-F238E27FC236}">
                <a16:creationId xmlns:a16="http://schemas.microsoft.com/office/drawing/2014/main" id="{72528CBC-B2AD-4328-A547-F1CA09B26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0452" y="1421668"/>
            <a:ext cx="3737854" cy="3737854"/>
          </a:xfrm>
          <a:prstGeom prst="rect">
            <a:avLst/>
          </a:prstGeom>
        </p:spPr>
      </p:pic>
    </p:spTree>
    <p:extLst>
      <p:ext uri="{BB962C8B-B14F-4D97-AF65-F5344CB8AC3E}">
        <p14:creationId xmlns:p14="http://schemas.microsoft.com/office/powerpoint/2010/main" val="424118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2">
            <a:extLst>
              <a:ext uri="{FF2B5EF4-FFF2-40B4-BE49-F238E27FC236}">
                <a16:creationId xmlns:a16="http://schemas.microsoft.com/office/drawing/2014/main" id="{CEAE3C5E-8A06-4F26-96F3-B5C3280C53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3" b="-480"/>
          <a:stretch/>
        </p:blipFill>
        <p:spPr>
          <a:xfrm>
            <a:off x="6404504" y="2240531"/>
            <a:ext cx="5503802" cy="2376937"/>
          </a:xfrm>
          <a:prstGeom prst="rect">
            <a:avLst/>
          </a:prstGeom>
        </p:spPr>
      </p:pic>
      <p:sp>
        <p:nvSpPr>
          <p:cNvPr id="2" name="Title 1">
            <a:extLst>
              <a:ext uri="{FF2B5EF4-FFF2-40B4-BE49-F238E27FC236}">
                <a16:creationId xmlns:a16="http://schemas.microsoft.com/office/drawing/2014/main" id="{566BF2E7-17E9-4961-BA4C-EDABA15497F5}"/>
              </a:ext>
            </a:extLst>
          </p:cNvPr>
          <p:cNvSpPr>
            <a:spLocks noGrp="1"/>
          </p:cNvSpPr>
          <p:nvPr>
            <p:ph type="title"/>
          </p:nvPr>
        </p:nvSpPr>
        <p:spPr/>
        <p:txBody>
          <a:bodyPr/>
          <a:lstStyle/>
          <a:p>
            <a:r>
              <a:rPr lang="en-US"/>
              <a:t>DeKalb County Arterial Rapid Transit </a:t>
            </a:r>
          </a:p>
        </p:txBody>
      </p:sp>
      <p:sp>
        <p:nvSpPr>
          <p:cNvPr id="5" name="Date Placeholder 4">
            <a:extLst>
              <a:ext uri="{FF2B5EF4-FFF2-40B4-BE49-F238E27FC236}">
                <a16:creationId xmlns:a16="http://schemas.microsoft.com/office/drawing/2014/main" id="{21658FCB-6104-4939-9658-D1BA171B9D25}"/>
              </a:ext>
            </a:extLst>
          </p:cNvPr>
          <p:cNvSpPr>
            <a:spLocks noGrp="1"/>
          </p:cNvSpPr>
          <p:nvPr>
            <p:ph type="dt" sz="half" idx="10"/>
          </p:nvPr>
        </p:nvSpPr>
        <p:spPr/>
        <p:txBody>
          <a:bodyPr/>
          <a:lstStyle/>
          <a:p>
            <a:pPr algn="l"/>
            <a:fld id="{E8A504D4-12FC-E546-8595-799F1C422E11}" type="datetime4">
              <a:rPr lang="en-US" smtClean="0"/>
              <a:pPr algn="l"/>
              <a:t>July 19, 2022</a:t>
            </a:fld>
            <a:endParaRPr lang="en-US"/>
          </a:p>
        </p:txBody>
      </p:sp>
      <p:sp>
        <p:nvSpPr>
          <p:cNvPr id="6" name="Slide Number Placeholder 5">
            <a:extLst>
              <a:ext uri="{FF2B5EF4-FFF2-40B4-BE49-F238E27FC236}">
                <a16:creationId xmlns:a16="http://schemas.microsoft.com/office/drawing/2014/main" id="{9BE93F66-98A6-4458-AEF6-9332426320F9}"/>
              </a:ext>
            </a:extLst>
          </p:cNvPr>
          <p:cNvSpPr>
            <a:spLocks noGrp="1"/>
          </p:cNvSpPr>
          <p:nvPr>
            <p:ph type="sldNum" sz="quarter" idx="12"/>
          </p:nvPr>
        </p:nvSpPr>
        <p:spPr/>
        <p:txBody>
          <a:bodyPr/>
          <a:lstStyle/>
          <a:p>
            <a:pPr algn="ctr"/>
            <a:fld id="{B474D2A7-32E0-B840-9DF4-58881E53B73E}" type="slidenum">
              <a:rPr lang="en-US" smtClean="0"/>
              <a:pPr algn="ctr"/>
              <a:t>9</a:t>
            </a:fld>
            <a:endParaRPr lang="en-US"/>
          </a:p>
        </p:txBody>
      </p:sp>
      <p:sp>
        <p:nvSpPr>
          <p:cNvPr id="8" name="Text Placeholder 7">
            <a:extLst>
              <a:ext uri="{FF2B5EF4-FFF2-40B4-BE49-F238E27FC236}">
                <a16:creationId xmlns:a16="http://schemas.microsoft.com/office/drawing/2014/main" id="{AE3E9A2C-5788-44A2-A24A-C2E13437A558}"/>
              </a:ext>
            </a:extLst>
          </p:cNvPr>
          <p:cNvSpPr txBox="1">
            <a:spLocks/>
          </p:cNvSpPr>
          <p:nvPr/>
        </p:nvSpPr>
        <p:spPr>
          <a:xfrm>
            <a:off x="1314904" y="1626883"/>
            <a:ext cx="5649229" cy="4661541"/>
          </a:xfrm>
          <a:prstGeom prst="rect">
            <a:avLst/>
          </a:prstGeom>
        </p:spPr>
        <p:txBody>
          <a:bodyPr vert="horz" lIns="91440" tIns="45720" rIns="91440" bIns="45720" rtlCol="0" anchor="t">
            <a:normAutofit/>
          </a:bodyPr>
          <a:lstStyle>
            <a:lvl1pPr marL="285750" indent="-285750">
              <a:lnSpc>
                <a:spcPct val="110000"/>
              </a:lnSpc>
              <a:spcBef>
                <a:spcPts val="1200"/>
              </a:spcBef>
              <a:buFont typeface="Arial" panose="020B0604020202020204" pitchFamily="34" charset="0"/>
              <a:buChar char="•"/>
              <a:defRPr>
                <a:solidFill>
                  <a:srgbClr val="453F45"/>
                </a:solidFill>
              </a:defRPr>
            </a:lvl1pPr>
            <a:lvl2pPr marL="742950" lvl="1" indent="-285750">
              <a:lnSpc>
                <a:spcPct val="90000"/>
              </a:lnSpc>
              <a:spcBef>
                <a:spcPts val="500"/>
              </a:spcBef>
              <a:buFont typeface="Arial" panose="020B0604020202020204" pitchFamily="34" charset="0"/>
              <a:buChar char="•"/>
              <a:defRPr>
                <a:solidFill>
                  <a:srgbClr val="453F45"/>
                </a:solidFill>
              </a:defRPr>
            </a:lvl2pPr>
            <a:lvl3pPr marL="1200150" lvl="2" indent="-285750">
              <a:lnSpc>
                <a:spcPct val="90000"/>
              </a:lnSpc>
              <a:spcBef>
                <a:spcPts val="500"/>
              </a:spcBef>
              <a:buFont typeface="Arial" panose="020B0604020202020204" pitchFamily="34" charset="0"/>
              <a:buChar char="•"/>
              <a:defRPr>
                <a:solidFill>
                  <a:srgbClr val="453F45"/>
                </a:solidFill>
              </a:defRPr>
            </a:lvl3pPr>
            <a:lvl4pPr indent="0">
              <a:lnSpc>
                <a:spcPct val="90000"/>
              </a:lnSpc>
              <a:spcBef>
                <a:spcPts val="500"/>
              </a:spcBef>
              <a:buFont typeface="Arial" panose="020B0604020202020204" pitchFamily="34" charset="0"/>
              <a:buNone/>
              <a:defRPr sz="1600">
                <a:solidFill>
                  <a:schemeClr val="bg1"/>
                </a:solidFill>
              </a:defRPr>
            </a:lvl4pPr>
            <a:lvl5pPr indent="0">
              <a:lnSpc>
                <a:spcPct val="90000"/>
              </a:lnSpc>
              <a:spcBef>
                <a:spcPts val="500"/>
              </a:spcBef>
              <a:buFont typeface="Arial" panose="020B0604020202020204" pitchFamily="34" charset="0"/>
              <a:buNone/>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DeKalb Transit Master Plan (2019)</a:t>
            </a:r>
          </a:p>
          <a:p>
            <a:pPr lvl="1"/>
            <a:r>
              <a:rPr lang="en-US" dirty="0"/>
              <a:t>Buford Highway – ART funded</a:t>
            </a:r>
            <a:endParaRPr lang="en-US" dirty="0">
              <a:cs typeface="Arial"/>
            </a:endParaRPr>
          </a:p>
          <a:p>
            <a:pPr lvl="1"/>
            <a:r>
              <a:rPr lang="en-US" dirty="0"/>
              <a:t>Candler Road – ART funded</a:t>
            </a:r>
            <a:endParaRPr lang="en-US" dirty="0">
              <a:cs typeface="Arial"/>
            </a:endParaRPr>
          </a:p>
          <a:p>
            <a:pPr lvl="1"/>
            <a:r>
              <a:rPr lang="en-US" dirty="0"/>
              <a:t>Implementation in 2024</a:t>
            </a:r>
            <a:endParaRPr lang="en-US" dirty="0">
              <a:cs typeface="Arial"/>
            </a:endParaRPr>
          </a:p>
          <a:p>
            <a:r>
              <a:rPr lang="en-US" dirty="0"/>
              <a:t>MARTA delivering through 15th Amendment</a:t>
            </a:r>
            <a:endParaRPr lang="en-US" dirty="0">
              <a:cs typeface="Arial"/>
            </a:endParaRPr>
          </a:p>
          <a:p>
            <a:pPr lvl="1"/>
            <a:r>
              <a:rPr lang="en-US" dirty="0"/>
              <a:t>Extends full penny sales tax through 2057</a:t>
            </a:r>
            <a:endParaRPr lang="en-US" dirty="0">
              <a:cs typeface="Arial"/>
            </a:endParaRPr>
          </a:p>
          <a:p>
            <a:pPr lvl="1"/>
            <a:r>
              <a:rPr lang="en-US" dirty="0"/>
              <a:t>Provides secure funding stream for ART projects</a:t>
            </a:r>
            <a:endParaRPr lang="en-US" dirty="0">
              <a:cs typeface="Arial"/>
            </a:endParaRPr>
          </a:p>
          <a:p>
            <a:r>
              <a:rPr lang="en-US" dirty="0"/>
              <a:t>Current Activity</a:t>
            </a:r>
            <a:endParaRPr lang="en-US" dirty="0">
              <a:cs typeface="Arial"/>
            </a:endParaRPr>
          </a:p>
          <a:p>
            <a:pPr lvl="1"/>
            <a:r>
              <a:rPr lang="en-US" dirty="0"/>
              <a:t>Conceptual station design for both projects underway</a:t>
            </a:r>
          </a:p>
          <a:p>
            <a:pPr lvl="1"/>
            <a:r>
              <a:rPr lang="en-US" dirty="0"/>
              <a:t>Outreach</a:t>
            </a:r>
          </a:p>
          <a:p>
            <a:pPr lvl="1"/>
            <a:r>
              <a:rPr lang="en-US" dirty="0">
                <a:cs typeface="Arial"/>
              </a:rPr>
              <a:t>Coordination with GDOT</a:t>
            </a:r>
          </a:p>
          <a:p>
            <a:pPr lvl="1"/>
            <a:endParaRPr lang="en-US" dirty="0"/>
          </a:p>
        </p:txBody>
      </p:sp>
      <p:sp>
        <p:nvSpPr>
          <p:cNvPr id="4" name="Rectangle 3">
            <a:extLst>
              <a:ext uri="{FF2B5EF4-FFF2-40B4-BE49-F238E27FC236}">
                <a16:creationId xmlns:a16="http://schemas.microsoft.com/office/drawing/2014/main" id="{34CB3052-BC6A-4A10-B9D6-1B3EE31ACFD3}"/>
              </a:ext>
            </a:extLst>
          </p:cNvPr>
          <p:cNvSpPr/>
          <p:nvPr/>
        </p:nvSpPr>
        <p:spPr>
          <a:xfrm>
            <a:off x="6404504" y="2240531"/>
            <a:ext cx="956416" cy="1782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366922"/>
      </p:ext>
    </p:extLst>
  </p:cSld>
  <p:clrMapOvr>
    <a:masterClrMapping/>
  </p:clrMapOvr>
</p:sld>
</file>

<file path=ppt/theme/theme1.xml><?xml version="1.0" encoding="utf-8"?>
<a:theme xmlns:a="http://schemas.openxmlformats.org/drawingml/2006/main" name="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27BB31FB8434B9712A8AA012C8D9F" ma:contentTypeVersion="11" ma:contentTypeDescription="Create a new document." ma:contentTypeScope="" ma:versionID="459adc3c12c92bf3293076fd2be7a3e3">
  <xsd:schema xmlns:xsd="http://www.w3.org/2001/XMLSchema" xmlns:xs="http://www.w3.org/2001/XMLSchema" xmlns:p="http://schemas.microsoft.com/office/2006/metadata/properties" xmlns:ns2="76d00ec7-c88f-461b-971f-dc3e52bdb444" xmlns:ns3="b39e92ca-be19-4e98-ae4d-dcc69dc3cd0b" targetNamespace="http://schemas.microsoft.com/office/2006/metadata/properties" ma:root="true" ma:fieldsID="21ea9531000a1d56529cfc3dc266b628" ns2:_="" ns3:_="">
    <xsd:import namespace="76d00ec7-c88f-461b-971f-dc3e52bdb444"/>
    <xsd:import namespace="b39e92ca-be19-4e98-ae4d-dcc69dc3cd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00ec7-c88f-461b-971f-dc3e52bdb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e92ca-be19-4e98-ae4d-dcc69dc3cd0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i="http://www.w3.org/2001/XMLSchema-instance" xmlns:xsd="http://www.w3.org/2001/XMLSchema" xmlns="http://www.boldonjames.com/2008/01/sie/internal/label" sislVersion="0" policy="f2020d7d-77c8-4294-a427-590ee8eb3328" origin="defaultValue">
  <element uid="a290f12b-b719-42ad-a131-5797dad75e94" value=""/>
</sisl>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RVI2NjY0NDg8L1VzZXJOYW1lPjxEYXRlVGltZT4xLzI3LzIwMjIgMjo0Nzo1OCBQTTwvRGF0ZVRpbWU+PExhYmVsU3RyaW5nPk5vIE1hcmtpbmc8L0xhYmVsU3RyaW5nPjwvaXRlbT48aXRlbT48c2lzbCBzaXNsVmVyc2lvbj0iMCIgcG9saWN5PSJmMjAyMGQ3ZC03N2M4LTQyOTQtYTQyNy01OTBlZThlYjMzMjgiIG9yaWdpbj0iZGVmYXVsdFZhbHVlIj48ZWxlbWVudCB1aWQ9ImEyOTBmMTJiLWI3MTktNDJhZC1hMTMxLTU3OTdkYWQ3NWU5NCIgdmFsdWU9IiIgeG1sbnM9Imh0dHA6Ly93d3cuYm9sZG9uamFtZXMuY29tLzIwMDgvMDEvc2llL2ludGVybmFsL2xhYmVsIiAvPjwvc2lzbD48VXNlck5hbWU+Q09SUFxVU0VSNjY2NDQ4PC9Vc2VyTmFtZT48RGF0ZVRpbWU+Ni8xNS8yMDIyIDc6NTY6MTEgUE08L0RhdGVUaW1lPjxMYWJlbFN0cmluZz5JbnRlcm5hbDwvTGFiZWxTdHJpbmc+PC9pdGVtPjwvbGFiZWxIaXN0b3J5Pg==</Value>
</WrappedLabelHistory>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090C20-CD2F-4F4F-91FD-9E3FB66115CE}">
  <ds:schemaRefs>
    <ds:schemaRef ds:uri="76d00ec7-c88f-461b-971f-dc3e52bdb444"/>
    <ds:schemaRef ds:uri="b39e92ca-be19-4e98-ae4d-dcc69dc3c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5EB1C8-4852-48BB-B62D-429D53B2CDE7}">
  <ds:schemaRefs>
    <ds:schemaRef ds:uri="http://schemas.microsoft.com/sharepoint/v3/contenttype/forms"/>
  </ds:schemaRefs>
</ds:datastoreItem>
</file>

<file path=customXml/itemProps3.xml><?xml version="1.0" encoding="utf-8"?>
<ds:datastoreItem xmlns:ds="http://schemas.openxmlformats.org/officeDocument/2006/customXml" ds:itemID="{1CA4ADFC-8064-4042-87FA-DC020784EB5F}">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4F572BB6-8711-4820-83E2-B48103AC1309}">
  <ds:schemaRefs>
    <ds:schemaRef ds:uri="http://www.w3.org/2001/XMLSchema"/>
    <ds:schemaRef ds:uri="http://www.boldonjames.com/2016/02/Classifier/internal/wrappedLabelHistory"/>
  </ds:schemaRefs>
</ds:datastoreItem>
</file>

<file path=customXml/itemProps5.xml><?xml version="1.0" encoding="utf-8"?>
<ds:datastoreItem xmlns:ds="http://schemas.openxmlformats.org/officeDocument/2006/customXml" ds:itemID="{A52EBDC2-F4CC-4A30-9756-3F5D6981448B}">
  <ds:schemaRefs>
    <ds:schemaRef ds:uri="76d00ec7-c88f-461b-971f-dc3e52bdb444"/>
    <ds:schemaRef ds:uri="b39e92ca-be19-4e98-ae4d-dcc69dc3cd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19331</TotalTime>
  <Words>2652</Words>
  <Application>Microsoft Office PowerPoint</Application>
  <PresentationFormat>Widescreen</PresentationFormat>
  <Paragraphs>348</Paragraphs>
  <Slides>19</Slides>
  <Notes>19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Arial</vt:lpstr>
      <vt:lpstr>Arial Black</vt:lpstr>
      <vt:lpstr>Calibri</vt:lpstr>
      <vt:lpstr>Helvetica</vt:lpstr>
      <vt:lpstr>Cover &amp; section openers</vt:lpstr>
      <vt:lpstr>Blue content pages</vt:lpstr>
      <vt:lpstr>Orange content pages</vt:lpstr>
      <vt:lpstr>Yellow content pages</vt:lpstr>
      <vt:lpstr>PowerPoint Presentation</vt:lpstr>
      <vt:lpstr>Tips for Today’s Meeting</vt:lpstr>
      <vt:lpstr>Agenda</vt:lpstr>
      <vt:lpstr>What is Arterial Rapid Transit (ART)?</vt:lpstr>
      <vt:lpstr>ART Amenities</vt:lpstr>
      <vt:lpstr>Station Amenities</vt:lpstr>
      <vt:lpstr>PowerPoint Presentation</vt:lpstr>
      <vt:lpstr>Benefits of ART</vt:lpstr>
      <vt:lpstr>DeKalb County Arterial Rapid Transit </vt:lpstr>
      <vt:lpstr>Project Overview</vt:lpstr>
      <vt:lpstr>Corridor Characteristics</vt:lpstr>
      <vt:lpstr>Current Ridership</vt:lpstr>
      <vt:lpstr>ART Station Locations: Criteria and Methodology</vt:lpstr>
      <vt:lpstr>Station Spacing Discussion:</vt:lpstr>
      <vt:lpstr>Project Boundaries</vt:lpstr>
      <vt:lpstr>Project Timeline</vt:lpstr>
      <vt:lpstr>Discussion</vt:lpstr>
      <vt:lpstr>PowerPoint Presentation</vt:lpstr>
      <vt:lpstr>Coordination with GDOT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keywords>Internal | EPNW-OLMK</cp:keywords>
  <cp:lastModifiedBy>Angelita Streeter</cp:lastModifiedBy>
  <cp:revision>129</cp:revision>
  <dcterms:created xsi:type="dcterms:W3CDTF">2021-01-05T15:46:35Z</dcterms:created>
  <dcterms:modified xsi:type="dcterms:W3CDTF">2022-07-20T01:04:38Z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0x01010014127BB31FB8434B9712A8AA012C8D9F</vt:lpwstr>
  </property>
  <property fmtid="{D5CDD505-2E9C-101B-9397-08002B2CF9AE}" pid="3" name="docIndexRef">
    <vt:lpwstr>4a9b8fde-1f14-4bbb-810d-dca74ce20481</vt:lpwstr>
  </property>
  <property fmtid="{D5CDD505-2E9C-101B-9397-08002B2CF9AE}" pid="4" name="bjClsUserRVM">
    <vt:lpwstr>[]</vt:lpwstr>
  </property>
  <property fmtid="{D5CDD505-2E9C-101B-9397-08002B2CF9AE}" pid="5" name="bjSaver">
    <vt:lpwstr>2AIno/VF5mSV4Fi72ZX80YOSImKluRMc</vt:lpwstr>
  </property>
  <property fmtid="{D5CDD505-2E9C-101B-9397-08002B2CF9AE}" pid="6" name="bjDocumentLabelXML">
    <vt:lpwstr>&lt;?xml version="1.0" encoding="us-ascii"?&gt;&lt;sisl xmlns:xsi="http://www.w3.org/2001/XMLSchema-instance" xmlns:xsd="http://www.w3.org/2001/XMLSchema" sislVersion="0" policy="f2020d7d-77c8-4294-a427-590ee8eb3328" origin="defaultValue" xmlns="http://www.boldonj</vt:lpwstr>
  </property>
  <property fmtid="{D5CDD505-2E9C-101B-9397-08002B2CF9AE}" pid="7" name="bjDocumentLabelXML-0">
    <vt:lpwstr>ames.com/2008/01/sie/internal/label"&gt;&lt;element uid="a290f12b-b719-42ad-a131-5797dad75e94" value="" /&gt;&lt;/sisl&gt;</vt:lpwstr>
  </property>
  <property fmtid="{D5CDD505-2E9C-101B-9397-08002B2CF9AE}" pid="8" name="bjDocumentSecurityLabel">
    <vt:lpwstr>Internal</vt:lpwstr>
  </property>
  <property fmtid="{D5CDD505-2E9C-101B-9397-08002B2CF9AE}" pid="9" name="wsp-metadata">
    <vt:lpwstr>Internal | EPNW-OLMK</vt:lpwstr>
  </property>
  <property fmtid="{D5CDD505-2E9C-101B-9397-08002B2CF9AE}" pid="10" name="bjLabelHistoryID">
    <vt:lpwstr>{4F572BB6-8711-4820-83E2-B48103AC1309}</vt:lpwstr>
  </property>
</Properties>
</file>